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03" r:id="rId14"/>
    <p:sldId id="304" r:id="rId15"/>
    <p:sldId id="268" r:id="rId16"/>
    <p:sldId id="270" r:id="rId17"/>
    <p:sldId id="271" r:id="rId18"/>
    <p:sldId id="269" r:id="rId19"/>
    <p:sldId id="272" r:id="rId20"/>
    <p:sldId id="273" r:id="rId21"/>
    <p:sldId id="274" r:id="rId22"/>
    <p:sldId id="275" r:id="rId23"/>
    <p:sldId id="276" r:id="rId24"/>
    <p:sldId id="277" r:id="rId25"/>
    <p:sldId id="278" r:id="rId26"/>
    <p:sldId id="279" r:id="rId27"/>
    <p:sldId id="280" r:id="rId28"/>
    <p:sldId id="282"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8288000" cy="10287000"/>
  <p:notesSz cx="6858000" cy="9144000"/>
  <p:embeddedFontLst>
    <p:embeddedFont>
      <p:font typeface="B Nazanin" panose="00000400000000000000" pitchFamily="2" charset="-78"/>
      <p:regular r:id="rId50"/>
      <p:bold r:id="rId51"/>
    </p:embeddedFont>
    <p:embeddedFont>
      <p:font typeface="Canva Sans Bold" panose="020B0604020202020204" charset="0"/>
      <p:regular r:id="rId52"/>
    </p:embeddedFont>
    <p:embeddedFont>
      <p:font typeface="Garet ExtraBold" panose="020B0604020202020204" charset="0"/>
      <p:regular r:id="rId53"/>
    </p:embeddedFont>
    <p:embeddedFont>
      <p:font typeface="Montserrat Bold" panose="00000800000000000000" pitchFamily="2" charset="0"/>
      <p:regular r:id="rId54"/>
      <p:bold r:id="rId55"/>
    </p:embeddedFont>
    <p:embeddedFont>
      <p:font typeface="Montserrat Semi-Bold Italics" panose="020B0604020202020204" charset="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1090" y="16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F05180-44AF-4FE5-B4C9-997591448024}" type="datetimeFigureOut">
              <a:rPr lang="en-US" smtClean="0"/>
              <a:t>9/29/2024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AD9F7-C769-4CC1-8C61-A5BEC6080772}" type="slidenum">
              <a:rPr lang="en-US" smtClean="0"/>
              <a:t>‹#›</a:t>
            </a:fld>
            <a:endParaRPr lang="en-US"/>
          </a:p>
        </p:txBody>
      </p:sp>
    </p:spTree>
    <p:extLst>
      <p:ext uri="{BB962C8B-B14F-4D97-AF65-F5344CB8AC3E}">
        <p14:creationId xmlns:p14="http://schemas.microsoft.com/office/powerpoint/2010/main" val="3143714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6AD9F7-C769-4CC1-8C61-A5BEC6080772}" type="slidenum">
              <a:rPr lang="en-US" smtClean="0"/>
              <a:t>40</a:t>
            </a:fld>
            <a:endParaRPr lang="en-US"/>
          </a:p>
        </p:txBody>
      </p:sp>
    </p:spTree>
    <p:extLst>
      <p:ext uri="{BB962C8B-B14F-4D97-AF65-F5344CB8AC3E}">
        <p14:creationId xmlns:p14="http://schemas.microsoft.com/office/powerpoint/2010/main" val="4287977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svg"/><Relationship Id="rId7"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sv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4.svg"/><Relationship Id="rId12" Type="http://schemas.openxmlformats.org/officeDocument/2006/relationships/image" Target="../media/image32.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0.svg"/><Relationship Id="rId5" Type="http://schemas.openxmlformats.org/officeDocument/2006/relationships/image" Target="../media/image13.svg"/><Relationship Id="rId10"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16.svg"/><Relationship Id="rId14" Type="http://schemas.openxmlformats.org/officeDocument/2006/relationships/image" Target="../media/image31.sv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2.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svg"/><Relationship Id="rId14" Type="http://schemas.openxmlformats.org/officeDocument/2006/relationships/image" Target="../media/image33.jpe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37.png"/><Relationship Id="rId3" Type="http://schemas.openxmlformats.org/officeDocument/2006/relationships/image" Target="../media/image13.svg"/><Relationship Id="rId7" Type="http://schemas.openxmlformats.org/officeDocument/2006/relationships/image" Target="../media/image35.svg"/><Relationship Id="rId12" Type="http://schemas.openxmlformats.org/officeDocument/2006/relationships/image" Target="../media/image3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12.svg"/><Relationship Id="rId5" Type="http://schemas.openxmlformats.org/officeDocument/2006/relationships/image" Target="../media/image14.svg"/><Relationship Id="rId15" Type="http://schemas.openxmlformats.org/officeDocument/2006/relationships/image" Target="../media/image39.pn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6.svg"/><Relationship Id="rId14" Type="http://schemas.openxmlformats.org/officeDocument/2006/relationships/image" Target="../media/image38.sv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37.png"/><Relationship Id="rId3" Type="http://schemas.openxmlformats.org/officeDocument/2006/relationships/image" Target="../media/image13.svg"/><Relationship Id="rId7" Type="http://schemas.openxmlformats.org/officeDocument/2006/relationships/image" Target="../media/image35.svg"/><Relationship Id="rId12" Type="http://schemas.openxmlformats.org/officeDocument/2006/relationships/image" Target="../media/image36.jpeg"/><Relationship Id="rId2" Type="http://schemas.openxmlformats.org/officeDocument/2006/relationships/image" Target="../media/image1.png"/><Relationship Id="rId16"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12.svg"/><Relationship Id="rId5" Type="http://schemas.openxmlformats.org/officeDocument/2006/relationships/image" Target="../media/image14.svg"/><Relationship Id="rId15" Type="http://schemas.openxmlformats.org/officeDocument/2006/relationships/image" Target="../media/image40.pn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6.svg"/><Relationship Id="rId14" Type="http://schemas.openxmlformats.org/officeDocument/2006/relationships/image" Target="../media/image38.sv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2.svg"/><Relationship Id="rId3" Type="http://schemas.openxmlformats.org/officeDocument/2006/relationships/image" Target="../media/image12.svg"/><Relationship Id="rId7" Type="http://schemas.openxmlformats.org/officeDocument/2006/relationships/image" Target="../media/image14.svg"/><Relationship Id="rId12"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svg"/><Relationship Id="rId14" Type="http://schemas.openxmlformats.org/officeDocument/2006/relationships/image" Target="../media/image43.jpe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37.png"/><Relationship Id="rId3" Type="http://schemas.openxmlformats.org/officeDocument/2006/relationships/image" Target="../media/image13.svg"/><Relationship Id="rId7" Type="http://schemas.openxmlformats.org/officeDocument/2006/relationships/image" Target="../media/image35.svg"/><Relationship Id="rId12" Type="http://schemas.openxmlformats.org/officeDocument/2006/relationships/image" Target="../media/image3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12.svg"/><Relationship Id="rId5" Type="http://schemas.openxmlformats.org/officeDocument/2006/relationships/image" Target="../media/image14.sv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6.svg"/><Relationship Id="rId14" Type="http://schemas.openxmlformats.org/officeDocument/2006/relationships/image" Target="../media/image38.sv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0.svg"/><Relationship Id="rId3" Type="http://schemas.openxmlformats.org/officeDocument/2006/relationships/image" Target="../media/image16.svg"/><Relationship Id="rId7" Type="http://schemas.openxmlformats.org/officeDocument/2006/relationships/image" Target="../media/image13.svg"/><Relationship Id="rId12"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31.svg"/><Relationship Id="rId10"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14.svg"/><Relationship Id="rId14" Type="http://schemas.openxmlformats.org/officeDocument/2006/relationships/image" Target="../media/image44.jpe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2.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svg"/><Relationship Id="rId14" Type="http://schemas.openxmlformats.org/officeDocument/2006/relationships/image" Target="../media/image45.jpe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16.sv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svg"/><Relationship Id="rId10" Type="http://schemas.openxmlformats.org/officeDocument/2006/relationships/image" Target="../media/image11.jpeg"/><Relationship Id="rId4" Type="http://schemas.openxmlformats.org/officeDocument/2006/relationships/image" Target="../media/image6.pn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svg"/><Relationship Id="rId7" Type="http://schemas.openxmlformats.org/officeDocument/2006/relationships/image" Target="../media/image14.svg"/><Relationship Id="rId12"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16.svg"/></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2.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svg"/><Relationship Id="rId14" Type="http://schemas.openxmlformats.org/officeDocument/2006/relationships/image" Target="../media/image47.jpeg"/></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37.png"/><Relationship Id="rId3" Type="http://schemas.openxmlformats.org/officeDocument/2006/relationships/image" Target="../media/image13.svg"/><Relationship Id="rId7" Type="http://schemas.openxmlformats.org/officeDocument/2006/relationships/image" Target="../media/image35.svg"/><Relationship Id="rId12" Type="http://schemas.openxmlformats.org/officeDocument/2006/relationships/image" Target="../media/image4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12.svg"/><Relationship Id="rId5" Type="http://schemas.openxmlformats.org/officeDocument/2006/relationships/image" Target="../media/image14.sv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6.svg"/><Relationship Id="rId14" Type="http://schemas.openxmlformats.org/officeDocument/2006/relationships/image" Target="../media/image38.sv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49.png"/><Relationship Id="rId5" Type="http://schemas.openxmlformats.org/officeDocument/2006/relationships/image" Target="../media/image12.svg"/><Relationship Id="rId10" Type="http://schemas.openxmlformats.org/officeDocument/2006/relationships/hyperlink" Target="https://blog.faradars.org/stack-expression-parsing-queue/" TargetMode="External"/><Relationship Id="rId4" Type="http://schemas.openxmlformats.org/officeDocument/2006/relationships/image" Target="../media/image6.png"/><Relationship Id="rId9" Type="http://schemas.openxmlformats.org/officeDocument/2006/relationships/image" Target="../media/image31.sv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51.png"/><Relationship Id="rId5" Type="http://schemas.openxmlformats.org/officeDocument/2006/relationships/image" Target="../media/image12.svg"/><Relationship Id="rId10" Type="http://schemas.openxmlformats.org/officeDocument/2006/relationships/image" Target="../media/image50.png"/><Relationship Id="rId4" Type="http://schemas.openxmlformats.org/officeDocument/2006/relationships/image" Target="../media/image6.png"/><Relationship Id="rId9" Type="http://schemas.openxmlformats.org/officeDocument/2006/relationships/image" Target="../media/image31.sv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microsoft.com/office/2007/relationships/hdphoto" Target="../media/hdphoto2.wdp"/><Relationship Id="rId5" Type="http://schemas.openxmlformats.org/officeDocument/2006/relationships/image" Target="../media/image12.svg"/><Relationship Id="rId10" Type="http://schemas.openxmlformats.org/officeDocument/2006/relationships/image" Target="../media/image52.png"/><Relationship Id="rId4" Type="http://schemas.openxmlformats.org/officeDocument/2006/relationships/image" Target="../media/image6.png"/><Relationship Id="rId9" Type="http://schemas.openxmlformats.org/officeDocument/2006/relationships/image" Target="../media/image31.svg"/></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microsoft.com/office/2007/relationships/hdphoto" Target="../media/hdphoto3.wdp"/><Relationship Id="rId5" Type="http://schemas.openxmlformats.org/officeDocument/2006/relationships/image" Target="../media/image12.svg"/><Relationship Id="rId10" Type="http://schemas.openxmlformats.org/officeDocument/2006/relationships/image" Target="../media/image53.png"/><Relationship Id="rId4" Type="http://schemas.openxmlformats.org/officeDocument/2006/relationships/image" Target="../media/image6.png"/><Relationship Id="rId9" Type="http://schemas.openxmlformats.org/officeDocument/2006/relationships/image" Target="../media/image31.svg"/></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svg"/><Relationship Id="rId10" Type="http://schemas.openxmlformats.org/officeDocument/2006/relationships/image" Target="../media/image54.png"/><Relationship Id="rId4" Type="http://schemas.openxmlformats.org/officeDocument/2006/relationships/image" Target="../media/image6.png"/><Relationship Id="rId9" Type="http://schemas.openxmlformats.org/officeDocument/2006/relationships/image" Target="../media/image31.svg"/></Relationships>
</file>

<file path=ppt/slides/_rels/slide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4.svg"/><Relationship Id="rId12"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microsoft.com/office/2007/relationships/hdphoto" Target="../media/hdphoto4.wdp"/><Relationship Id="rId5" Type="http://schemas.openxmlformats.org/officeDocument/2006/relationships/image" Target="../media/image12.svg"/><Relationship Id="rId10" Type="http://schemas.openxmlformats.org/officeDocument/2006/relationships/image" Target="../media/image55.png"/><Relationship Id="rId4" Type="http://schemas.openxmlformats.org/officeDocument/2006/relationships/image" Target="../media/image6.png"/><Relationship Id="rId9" Type="http://schemas.openxmlformats.org/officeDocument/2006/relationships/image" Target="../media/image31.svg"/></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2.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svg"/><Relationship Id="rId14" Type="http://schemas.openxmlformats.org/officeDocument/2006/relationships/image" Target="../media/image57.jpe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2.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svg"/><Relationship Id="rId14" Type="http://schemas.openxmlformats.org/officeDocument/2006/relationships/image" Target="../media/image21.jpeg"/></Relationships>
</file>

<file path=ppt/slides/_rels/slide3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svg"/><Relationship Id="rId10" Type="http://schemas.openxmlformats.org/officeDocument/2006/relationships/image" Target="../media/image58.png"/><Relationship Id="rId4" Type="http://schemas.openxmlformats.org/officeDocument/2006/relationships/image" Target="../media/image6.png"/><Relationship Id="rId9" Type="http://schemas.openxmlformats.org/officeDocument/2006/relationships/image" Target="../media/image31.svg"/></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0.png"/><Relationship Id="rId5" Type="http://schemas.openxmlformats.org/officeDocument/2006/relationships/image" Target="../media/image12.svg"/><Relationship Id="rId10" Type="http://schemas.openxmlformats.org/officeDocument/2006/relationships/image" Target="../media/image59.png"/><Relationship Id="rId4" Type="http://schemas.openxmlformats.org/officeDocument/2006/relationships/image" Target="../media/image6.png"/><Relationship Id="rId9" Type="http://schemas.openxmlformats.org/officeDocument/2006/relationships/image" Target="../media/image31.svg"/></Relationships>
</file>

<file path=ppt/slides/_rels/slide3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4.svg"/><Relationship Id="rId12" Type="http://schemas.openxmlformats.org/officeDocument/2006/relationships/image" Target="../media/image6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0.svg"/><Relationship Id="rId5" Type="http://schemas.openxmlformats.org/officeDocument/2006/relationships/image" Target="../media/image12.svg"/><Relationship Id="rId10" Type="http://schemas.openxmlformats.org/officeDocument/2006/relationships/image" Target="../media/image19.png"/><Relationship Id="rId4" Type="http://schemas.openxmlformats.org/officeDocument/2006/relationships/image" Target="../media/image6.png"/><Relationship Id="rId9" Type="http://schemas.openxmlformats.org/officeDocument/2006/relationships/image" Target="../media/image31.svg"/></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31.svg"/></Relationships>
</file>

<file path=ppt/slides/_rels/slide3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37.png"/><Relationship Id="rId3" Type="http://schemas.openxmlformats.org/officeDocument/2006/relationships/image" Target="../media/image13.svg"/><Relationship Id="rId7" Type="http://schemas.openxmlformats.org/officeDocument/2006/relationships/image" Target="../media/image35.svg"/><Relationship Id="rId12" Type="http://schemas.openxmlformats.org/officeDocument/2006/relationships/image" Target="../media/image6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12.svg"/><Relationship Id="rId5" Type="http://schemas.openxmlformats.org/officeDocument/2006/relationships/image" Target="../media/image14.sv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6.svg"/><Relationship Id="rId14" Type="http://schemas.openxmlformats.org/officeDocument/2006/relationships/image" Target="../media/image38.svg"/></Relationships>
</file>

<file path=ppt/slides/_rels/slide3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svg"/><Relationship Id="rId10" Type="http://schemas.openxmlformats.org/officeDocument/2006/relationships/image" Target="../media/image63.png"/><Relationship Id="rId4" Type="http://schemas.openxmlformats.org/officeDocument/2006/relationships/image" Target="../media/image6.png"/><Relationship Id="rId9" Type="http://schemas.openxmlformats.org/officeDocument/2006/relationships/image" Target="../media/image31.svg"/></Relationships>
</file>

<file path=ppt/slides/_rels/slide3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svg"/><Relationship Id="rId10" Type="http://schemas.openxmlformats.org/officeDocument/2006/relationships/image" Target="../media/image64.png"/><Relationship Id="rId4" Type="http://schemas.openxmlformats.org/officeDocument/2006/relationships/image" Target="../media/image6.png"/><Relationship Id="rId9" Type="http://schemas.openxmlformats.org/officeDocument/2006/relationships/image" Target="../media/image31.svg"/></Relationships>
</file>

<file path=ppt/slides/_rels/slide3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3.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4.sv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svg"/><Relationship Id="rId10" Type="http://schemas.openxmlformats.org/officeDocument/2006/relationships/image" Target="../media/image66.png"/><Relationship Id="rId4" Type="http://schemas.openxmlformats.org/officeDocument/2006/relationships/image" Target="../media/image6.png"/><Relationship Id="rId9" Type="http://schemas.openxmlformats.org/officeDocument/2006/relationships/image" Target="../media/image31.svg"/></Relationships>
</file>

<file path=ppt/slides/_rels/slide3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68.png"/><Relationship Id="rId5" Type="http://schemas.openxmlformats.org/officeDocument/2006/relationships/image" Target="../media/image14.svg"/><Relationship Id="rId10" Type="http://schemas.openxmlformats.org/officeDocument/2006/relationships/image" Target="../media/image67.png"/><Relationship Id="rId4" Type="http://schemas.openxmlformats.org/officeDocument/2006/relationships/image" Target="../media/image3.png"/><Relationship Id="rId9" Type="http://schemas.openxmlformats.org/officeDocument/2006/relationships/image" Target="../media/image31.sv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svg"/><Relationship Id="rId7"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3.svg"/></Relationships>
</file>

<file path=ppt/slides/_rels/slide4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png"/><Relationship Id="rId7" Type="http://schemas.openxmlformats.org/officeDocument/2006/relationships/image" Target="../media/image3.png"/><Relationship Id="rId12" Type="http://schemas.microsoft.com/office/2007/relationships/hdphoto" Target="../media/hdphoto5.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69.png"/><Relationship Id="rId5" Type="http://schemas.openxmlformats.org/officeDocument/2006/relationships/image" Target="../media/image6.png"/><Relationship Id="rId10" Type="http://schemas.openxmlformats.org/officeDocument/2006/relationships/image" Target="../media/image31.svg"/><Relationship Id="rId4" Type="http://schemas.openxmlformats.org/officeDocument/2006/relationships/image" Target="../media/image13.svg"/><Relationship Id="rId9" Type="http://schemas.openxmlformats.org/officeDocument/2006/relationships/image" Target="../media/image17.png"/></Relationships>
</file>

<file path=ppt/slides/_rels/slide4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svg"/><Relationship Id="rId10" Type="http://schemas.openxmlformats.org/officeDocument/2006/relationships/image" Target="../media/image70.png"/><Relationship Id="rId4" Type="http://schemas.openxmlformats.org/officeDocument/2006/relationships/image" Target="../media/image6.png"/><Relationship Id="rId9" Type="http://schemas.openxmlformats.org/officeDocument/2006/relationships/image" Target="../media/image31.svg"/></Relationships>
</file>

<file path=ppt/slides/_rels/slide4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2.svg"/><Relationship Id="rId12" Type="http://schemas.microsoft.com/office/2007/relationships/hdphoto" Target="../media/hdphoto6.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72.png"/><Relationship Id="rId5" Type="http://schemas.openxmlformats.org/officeDocument/2006/relationships/image" Target="../media/image14.svg"/><Relationship Id="rId10" Type="http://schemas.openxmlformats.org/officeDocument/2006/relationships/image" Target="../media/image71.png"/><Relationship Id="rId4" Type="http://schemas.openxmlformats.org/officeDocument/2006/relationships/image" Target="../media/image3.png"/><Relationship Id="rId9" Type="http://schemas.openxmlformats.org/officeDocument/2006/relationships/image" Target="../media/image31.svg"/></Relationships>
</file>

<file path=ppt/slides/_rels/slide4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37.png"/><Relationship Id="rId3" Type="http://schemas.openxmlformats.org/officeDocument/2006/relationships/image" Target="../media/image14.svg"/><Relationship Id="rId7" Type="http://schemas.openxmlformats.org/officeDocument/2006/relationships/image" Target="../media/image35.svg"/><Relationship Id="rId12" Type="http://schemas.openxmlformats.org/officeDocument/2006/relationships/image" Target="../media/image73.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12.svg"/><Relationship Id="rId5" Type="http://schemas.openxmlformats.org/officeDocument/2006/relationships/image" Target="../media/image13.sv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16.svg"/><Relationship Id="rId14" Type="http://schemas.openxmlformats.org/officeDocument/2006/relationships/image" Target="../media/image38.svg"/></Relationships>
</file>

<file path=ppt/slides/_rels/slide4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31.svg"/></Relationships>
</file>

<file path=ppt/slides/_rels/slide4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75.png"/><Relationship Id="rId3" Type="http://schemas.openxmlformats.org/officeDocument/2006/relationships/image" Target="../media/image13.svg"/><Relationship Id="rId7" Type="http://schemas.openxmlformats.org/officeDocument/2006/relationships/image" Target="../media/image35.svg"/><Relationship Id="rId12" Type="http://schemas.openxmlformats.org/officeDocument/2006/relationships/image" Target="../media/image3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7.png"/><Relationship Id="rId5" Type="http://schemas.openxmlformats.org/officeDocument/2006/relationships/image" Target="../media/image14.svg"/><Relationship Id="rId10" Type="http://schemas.openxmlformats.org/officeDocument/2006/relationships/image" Target="../media/image74.jpeg"/><Relationship Id="rId4" Type="http://schemas.openxmlformats.org/officeDocument/2006/relationships/image" Target="../media/image3.png"/><Relationship Id="rId9" Type="http://schemas.openxmlformats.org/officeDocument/2006/relationships/image" Target="../media/image12.svg"/><Relationship Id="rId14" Type="http://schemas.openxmlformats.org/officeDocument/2006/relationships/image" Target="../media/image76.sv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7.svg"/><Relationship Id="rId7"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5.sv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svg"/><Relationship Id="rId7" Type="http://schemas.openxmlformats.org/officeDocument/2006/relationships/image" Target="../media/image12.svg"/><Relationship Id="rId12"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29.jpeg"/><Relationship Id="rId5" Type="http://schemas.openxmlformats.org/officeDocument/2006/relationships/image" Target="../media/image7.svg"/><Relationship Id="rId10" Type="http://schemas.openxmlformats.org/officeDocument/2006/relationships/image" Target="../media/image28.svg"/><Relationship Id="rId4" Type="http://schemas.openxmlformats.org/officeDocument/2006/relationships/image" Target="../media/image6.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2.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svg"/><Relationship Id="rId14" Type="http://schemas.openxmlformats.org/officeDocument/2006/relationships/image" Target="../media/image30.jpe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2448874" y="6704687"/>
            <a:ext cx="5107226" cy="5107226"/>
          </a:xfrm>
          <a:custGeom>
            <a:avLst/>
            <a:gdLst/>
            <a:ahLst/>
            <a:cxnLst/>
            <a:rect l="l" t="t" r="r" b="b"/>
            <a:pathLst>
              <a:path w="5107226" h="5107226">
                <a:moveTo>
                  <a:pt x="0" y="0"/>
                </a:moveTo>
                <a:lnTo>
                  <a:pt x="5107226" y="0"/>
                </a:lnTo>
                <a:lnTo>
                  <a:pt x="5107226" y="5107226"/>
                </a:lnTo>
                <a:lnTo>
                  <a:pt x="0" y="5107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479551" y="-116945"/>
            <a:ext cx="4959103" cy="4959103"/>
          </a:xfrm>
          <a:custGeom>
            <a:avLst/>
            <a:gdLst/>
            <a:ahLst/>
            <a:cxnLst/>
            <a:rect l="l" t="t" r="r" b="b"/>
            <a:pathLst>
              <a:path w="4959103" h="4959103">
                <a:moveTo>
                  <a:pt x="0" y="0"/>
                </a:moveTo>
                <a:lnTo>
                  <a:pt x="4959102" y="0"/>
                </a:lnTo>
                <a:lnTo>
                  <a:pt x="4959102" y="4959103"/>
                </a:lnTo>
                <a:lnTo>
                  <a:pt x="0" y="4959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700000">
            <a:off x="950096" y="1350852"/>
            <a:ext cx="6788052" cy="6788052"/>
          </a:xfrm>
          <a:custGeom>
            <a:avLst/>
            <a:gdLst/>
            <a:ahLst/>
            <a:cxnLst/>
            <a:rect l="l" t="t" r="r" b="b"/>
            <a:pathLst>
              <a:path w="6788052" h="6788052">
                <a:moveTo>
                  <a:pt x="0" y="0"/>
                </a:moveTo>
                <a:lnTo>
                  <a:pt x="6788052" y="0"/>
                </a:lnTo>
                <a:lnTo>
                  <a:pt x="6788052" y="6788052"/>
                </a:lnTo>
                <a:lnTo>
                  <a:pt x="0" y="6788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a:grpSpLocks noChangeAspect="1"/>
          </p:cNvGrpSpPr>
          <p:nvPr/>
        </p:nvGrpSpPr>
        <p:grpSpPr>
          <a:xfrm rot="-2700000">
            <a:off x="1518000" y="1826059"/>
            <a:ext cx="5652245" cy="5837638"/>
            <a:chOff x="0" y="0"/>
            <a:chExt cx="6350000" cy="6558280"/>
          </a:xfrm>
        </p:grpSpPr>
        <p:sp>
          <p:nvSpPr>
            <p:cNvPr id="6" name="Freeform 6"/>
            <p:cNvSpPr/>
            <p:nvPr/>
          </p:nvSpPr>
          <p:spPr>
            <a:xfrm rot="2502000">
              <a:off x="-956887" y="-861225"/>
              <a:ext cx="8263774" cy="8280729"/>
            </a:xfrm>
            <a:custGeom>
              <a:avLst/>
              <a:gdLst/>
              <a:ahLst/>
              <a:cxnLst/>
              <a:rect l="l" t="t" r="r" b="b"/>
              <a:pathLst>
                <a:path w="8263774" h="8280729">
                  <a:moveTo>
                    <a:pt x="7875146" y="3681562"/>
                  </a:moveTo>
                  <a:cubicBezTo>
                    <a:pt x="8263774" y="4117748"/>
                    <a:pt x="8224366" y="4785616"/>
                    <a:pt x="7789128" y="5173399"/>
                  </a:cubicBezTo>
                  <a:lnTo>
                    <a:pt x="4737722" y="7892102"/>
                  </a:lnTo>
                  <a:cubicBezTo>
                    <a:pt x="4301536" y="8280730"/>
                    <a:pt x="3633668" y="8241321"/>
                    <a:pt x="3245885" y="7806083"/>
                  </a:cubicBezTo>
                  <a:lnTo>
                    <a:pt x="388628" y="4599168"/>
                  </a:lnTo>
                  <a:cubicBezTo>
                    <a:pt x="0" y="4162982"/>
                    <a:pt x="39409" y="3495114"/>
                    <a:pt x="474646" y="3107331"/>
                  </a:cubicBezTo>
                  <a:lnTo>
                    <a:pt x="3526052" y="388628"/>
                  </a:lnTo>
                  <a:cubicBezTo>
                    <a:pt x="3962238" y="0"/>
                    <a:pt x="4630106" y="39409"/>
                    <a:pt x="5017889" y="474647"/>
                  </a:cubicBezTo>
                  <a:lnTo>
                    <a:pt x="7875146" y="3681563"/>
                  </a:lnTo>
                  <a:close/>
                </a:path>
              </a:pathLst>
            </a:custGeom>
            <a:blipFill>
              <a:blip r:embed="rId6"/>
              <a:stretch>
                <a:fillRect l="-2668" r="-68999"/>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94B8AB"/>
            </a:solidFill>
          </p:spPr>
        </p:sp>
      </p:grpSp>
      <p:grpSp>
        <p:nvGrpSpPr>
          <p:cNvPr id="8" name="Group 8"/>
          <p:cNvGrpSpPr/>
          <p:nvPr/>
        </p:nvGrpSpPr>
        <p:grpSpPr>
          <a:xfrm>
            <a:off x="17859375" y="-267806"/>
            <a:ext cx="593949" cy="10899628"/>
            <a:chOff x="0" y="0"/>
            <a:chExt cx="156431" cy="2870684"/>
          </a:xfrm>
        </p:grpSpPr>
        <p:sp>
          <p:nvSpPr>
            <p:cNvPr id="9" name="Freeform 9"/>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sp>
        <p:sp>
          <p:nvSpPr>
            <p:cNvPr id="10" name="TextBox 10"/>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sp>
        <p:nvSpPr>
          <p:cNvPr id="11" name="Freeform 11"/>
          <p:cNvSpPr/>
          <p:nvPr/>
        </p:nvSpPr>
        <p:spPr>
          <a:xfrm rot="2700000">
            <a:off x="1244078" y="-115761"/>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2700000">
            <a:off x="6608952" y="7178508"/>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rot="2700000">
            <a:off x="5693041" y="8359186"/>
            <a:ext cx="895958" cy="895958"/>
          </a:xfrm>
          <a:custGeom>
            <a:avLst/>
            <a:gdLst/>
            <a:ahLst/>
            <a:cxnLst/>
            <a:rect l="l" t="t" r="r" b="b"/>
            <a:pathLst>
              <a:path w="895958" h="895958">
                <a:moveTo>
                  <a:pt x="0" y="0"/>
                </a:moveTo>
                <a:lnTo>
                  <a:pt x="895958" y="0"/>
                </a:lnTo>
                <a:lnTo>
                  <a:pt x="895958" y="895958"/>
                </a:lnTo>
                <a:lnTo>
                  <a:pt x="0" y="8959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2700000">
            <a:off x="580721" y="8359186"/>
            <a:ext cx="895958" cy="895958"/>
          </a:xfrm>
          <a:custGeom>
            <a:avLst/>
            <a:gdLst/>
            <a:ahLst/>
            <a:cxnLst/>
            <a:rect l="l" t="t" r="r" b="b"/>
            <a:pathLst>
              <a:path w="895958" h="895958">
                <a:moveTo>
                  <a:pt x="0" y="0"/>
                </a:moveTo>
                <a:lnTo>
                  <a:pt x="895958" y="0"/>
                </a:lnTo>
                <a:lnTo>
                  <a:pt x="895958" y="895958"/>
                </a:lnTo>
                <a:lnTo>
                  <a:pt x="0" y="8959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293432" y="2074973"/>
            <a:ext cx="896427" cy="89642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826F"/>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sp>
        <p:nvSpPr>
          <p:cNvPr id="18" name="Freeform 18"/>
          <p:cNvSpPr/>
          <p:nvPr/>
        </p:nvSpPr>
        <p:spPr>
          <a:xfrm>
            <a:off x="13914679" y="-107226"/>
            <a:ext cx="3720155" cy="2630412"/>
          </a:xfrm>
          <a:custGeom>
            <a:avLst/>
            <a:gdLst/>
            <a:ahLst/>
            <a:cxnLst/>
            <a:rect l="l" t="t" r="r" b="b"/>
            <a:pathLst>
              <a:path w="3720155" h="2630412">
                <a:moveTo>
                  <a:pt x="0" y="0"/>
                </a:moveTo>
                <a:lnTo>
                  <a:pt x="3720155" y="0"/>
                </a:lnTo>
                <a:lnTo>
                  <a:pt x="3720155" y="2630412"/>
                </a:lnTo>
                <a:lnTo>
                  <a:pt x="0" y="2630412"/>
                </a:lnTo>
                <a:lnTo>
                  <a:pt x="0" y="0"/>
                </a:lnTo>
                <a:close/>
              </a:path>
            </a:pathLst>
          </a:custGeom>
          <a:blipFill>
            <a:blip r:embed="rId9"/>
            <a:stretch>
              <a:fillRect/>
            </a:stretch>
          </a:blipFill>
        </p:spPr>
      </p:sp>
      <p:sp>
        <p:nvSpPr>
          <p:cNvPr id="19" name="TextBox 19"/>
          <p:cNvSpPr txBox="1"/>
          <p:nvPr/>
        </p:nvSpPr>
        <p:spPr>
          <a:xfrm>
            <a:off x="9144000" y="3047600"/>
            <a:ext cx="9087960" cy="2206228"/>
          </a:xfrm>
          <a:prstGeom prst="rect">
            <a:avLst/>
          </a:prstGeom>
        </p:spPr>
        <p:txBody>
          <a:bodyPr lIns="0" tIns="0" rIns="0" bIns="0" rtlCol="0" anchor="t">
            <a:spAutoFit/>
          </a:bodyPr>
          <a:lstStyle/>
          <a:p>
            <a:pPr algn="just">
              <a:lnSpc>
                <a:spcPts val="8595"/>
              </a:lnSpc>
            </a:pPr>
            <a:r>
              <a:rPr lang="en-US" sz="7814">
                <a:solidFill>
                  <a:srgbClr val="040404"/>
                </a:solidFill>
                <a:latin typeface="Garet ExtraBold"/>
                <a:ea typeface="Garet ExtraBold"/>
                <a:cs typeface="Garet ExtraBold"/>
                <a:sym typeface="Garet ExtraBold"/>
              </a:rPr>
              <a:t>ARTIFICIAL INTELLIGENCE</a:t>
            </a:r>
          </a:p>
        </p:txBody>
      </p:sp>
      <p:sp>
        <p:nvSpPr>
          <p:cNvPr id="20" name="TextBox 20"/>
          <p:cNvSpPr txBox="1"/>
          <p:nvPr/>
        </p:nvSpPr>
        <p:spPr>
          <a:xfrm>
            <a:off x="9086624" y="8583558"/>
            <a:ext cx="8172676" cy="864789"/>
          </a:xfrm>
          <a:prstGeom prst="rect">
            <a:avLst/>
          </a:prstGeom>
        </p:spPr>
        <p:txBody>
          <a:bodyPr lIns="0" tIns="0" rIns="0" bIns="0" rtlCol="0" anchor="t">
            <a:spAutoFit/>
          </a:bodyPr>
          <a:lstStyle/>
          <a:p>
            <a:pPr algn="r">
              <a:lnSpc>
                <a:spcPts val="5389"/>
              </a:lnSpc>
            </a:pPr>
            <a:r>
              <a:rPr lang="en-US" sz="5133" dirty="0">
                <a:solidFill>
                  <a:srgbClr val="040404"/>
                </a:solidFill>
                <a:latin typeface="Montserrat Bold"/>
                <a:ea typeface="Montserrat Bold"/>
                <a:cs typeface="Montserrat Bold"/>
                <a:sym typeface="Montserrat Bold"/>
              </a:rPr>
              <a:t>A. SHIRINKALAM</a:t>
            </a:r>
          </a:p>
          <a:p>
            <a:pPr algn="just" rtl="1">
              <a:lnSpc>
                <a:spcPts val="140"/>
              </a:lnSpc>
            </a:pPr>
            <a:endParaRPr lang="en-US" sz="5133" dirty="0">
              <a:solidFill>
                <a:srgbClr val="040404"/>
              </a:solidFill>
              <a:latin typeface="Montserrat Bold"/>
              <a:ea typeface="Montserrat Bold"/>
              <a:cs typeface="Montserrat Bold"/>
              <a:sym typeface="Montserrat Bold"/>
            </a:endParaRPr>
          </a:p>
        </p:txBody>
      </p:sp>
      <p:sp>
        <p:nvSpPr>
          <p:cNvPr id="21" name="TextBox 21"/>
          <p:cNvSpPr txBox="1"/>
          <p:nvPr/>
        </p:nvSpPr>
        <p:spPr>
          <a:xfrm>
            <a:off x="9948924" y="6570499"/>
            <a:ext cx="7172861" cy="696387"/>
          </a:xfrm>
          <a:prstGeom prst="rect">
            <a:avLst/>
          </a:prstGeom>
        </p:spPr>
        <p:txBody>
          <a:bodyPr lIns="0" tIns="0" rIns="0" bIns="0" rtlCol="0" anchor="t">
            <a:spAutoFit/>
          </a:bodyPr>
          <a:lstStyle/>
          <a:p>
            <a:pPr algn="r">
              <a:lnSpc>
                <a:spcPts val="5308"/>
              </a:lnSpc>
            </a:pPr>
            <a:r>
              <a:rPr lang="en-US" sz="5055" dirty="0">
                <a:solidFill>
                  <a:srgbClr val="4F826F"/>
                </a:solidFill>
                <a:latin typeface="Montserrat Semi-Bold Italics"/>
                <a:ea typeface="Montserrat Semi-Bold Italics"/>
                <a:cs typeface="Montserrat Semi-Bold Italics"/>
                <a:sym typeface="Montserrat Semi-Bold Italics"/>
              </a:rPr>
              <a:t> </a:t>
            </a:r>
            <a:r>
              <a:rPr lang="fa-IR" sz="5055" dirty="0">
                <a:solidFill>
                  <a:srgbClr val="4F826F"/>
                </a:solidFill>
                <a:latin typeface="Montserrat Semi-Bold Italics"/>
                <a:ea typeface="Montserrat Semi-Bold Italics"/>
                <a:cs typeface="Montserrat Semi-Bold Italics"/>
                <a:sym typeface="Montserrat Semi-Bold Italics"/>
              </a:rPr>
              <a:t> </a:t>
            </a:r>
            <a:r>
              <a:rPr lang="en-US" sz="5055" dirty="0">
                <a:solidFill>
                  <a:srgbClr val="4F826F"/>
                </a:solidFill>
                <a:latin typeface="Montserrat Semi-Bold Italics"/>
                <a:ea typeface="Montserrat Semi-Bold Italics"/>
                <a:cs typeface="Montserrat Semi-Bold Italics"/>
                <a:sym typeface="Montserrat Semi-Bold Italics"/>
              </a:rPr>
              <a:t>Fall  2024-2025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872654" y="2054567"/>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1328843" y="-2513223"/>
            <a:ext cx="4129182" cy="4129182"/>
          </a:xfrm>
          <a:custGeom>
            <a:avLst/>
            <a:gdLst/>
            <a:ahLst/>
            <a:cxnLst/>
            <a:rect l="l" t="t" r="r" b="b"/>
            <a:pathLst>
              <a:path w="4129182" h="4129182">
                <a:moveTo>
                  <a:pt x="0" y="0"/>
                </a:moveTo>
                <a:lnTo>
                  <a:pt x="4129182" y="0"/>
                </a:lnTo>
                <a:lnTo>
                  <a:pt x="4129182"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871165">
            <a:off x="2239125" y="1132562"/>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2700000">
            <a:off x="2758507" y="412363"/>
            <a:ext cx="805238" cy="805238"/>
          </a:xfrm>
          <a:custGeom>
            <a:avLst/>
            <a:gdLst/>
            <a:ahLst/>
            <a:cxnLst/>
            <a:rect l="l" t="t" r="r" b="b"/>
            <a:pathLst>
              <a:path w="805238" h="805238">
                <a:moveTo>
                  <a:pt x="0" y="0"/>
                </a:moveTo>
                <a:lnTo>
                  <a:pt x="805238" y="0"/>
                </a:lnTo>
                <a:lnTo>
                  <a:pt x="805238" y="805238"/>
                </a:lnTo>
                <a:lnTo>
                  <a:pt x="0" y="8052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7859375" y="-448632"/>
            <a:ext cx="593949" cy="11080454"/>
          </a:xfrm>
          <a:custGeom>
            <a:avLst/>
            <a:gdLst/>
            <a:ahLst/>
            <a:cxnLst/>
            <a:rect l="l" t="t" r="r" b="b"/>
            <a:pathLst>
              <a:path w="593949" h="11080454">
                <a:moveTo>
                  <a:pt x="0" y="0"/>
                </a:moveTo>
                <a:lnTo>
                  <a:pt x="593949" y="0"/>
                </a:lnTo>
                <a:lnTo>
                  <a:pt x="593949" y="11080454"/>
                </a:lnTo>
                <a:lnTo>
                  <a:pt x="0" y="110804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735748" y="1209993"/>
            <a:ext cx="568616" cy="568616"/>
          </a:xfrm>
          <a:custGeom>
            <a:avLst/>
            <a:gdLst/>
            <a:ahLst/>
            <a:cxnLst/>
            <a:rect l="l" t="t" r="r" b="b"/>
            <a:pathLst>
              <a:path w="568616" h="568616">
                <a:moveTo>
                  <a:pt x="0" y="0"/>
                </a:moveTo>
                <a:lnTo>
                  <a:pt x="568616" y="0"/>
                </a:lnTo>
                <a:lnTo>
                  <a:pt x="568616" y="568616"/>
                </a:lnTo>
                <a:lnTo>
                  <a:pt x="0" y="5686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TextBox 8"/>
          <p:cNvSpPr txBox="1"/>
          <p:nvPr/>
        </p:nvSpPr>
        <p:spPr>
          <a:xfrm>
            <a:off x="6439793" y="714121"/>
            <a:ext cx="11419582" cy="1025922"/>
          </a:xfrm>
          <a:prstGeom prst="rect">
            <a:avLst/>
          </a:prstGeom>
        </p:spPr>
        <p:txBody>
          <a:bodyPr lIns="0" tIns="0" rIns="0" bIns="0" rtlCol="0" anchor="t">
            <a:spAutoFit/>
          </a:bodyPr>
          <a:lstStyle/>
          <a:p>
            <a:pPr algn="ctr" rtl="1">
              <a:lnSpc>
                <a:spcPts val="7979"/>
              </a:lnSpc>
            </a:pPr>
            <a:r>
              <a:rPr lang="ar-EG" sz="6000" dirty="0">
                <a:solidFill>
                  <a:srgbClr val="4F826F"/>
                </a:solidFill>
                <a:latin typeface="Canva Sans Bold"/>
                <a:cs typeface="B Nazanin" panose="00000400000000000000" pitchFamily="2" charset="-78"/>
                <a:sym typeface="Canva Sans Bold"/>
                <a:rtl/>
              </a:rPr>
              <a:t>انواع عوامل هوشمند و کاربردهای آنها</a:t>
            </a:r>
          </a:p>
        </p:txBody>
      </p:sp>
      <p:sp>
        <p:nvSpPr>
          <p:cNvPr id="9" name="TextBox 9"/>
          <p:cNvSpPr txBox="1"/>
          <p:nvPr/>
        </p:nvSpPr>
        <p:spPr>
          <a:xfrm>
            <a:off x="1791177" y="3174143"/>
            <a:ext cx="15012769" cy="6867265"/>
          </a:xfrm>
          <a:prstGeom prst="rect">
            <a:avLst/>
          </a:prstGeom>
        </p:spPr>
        <p:txBody>
          <a:bodyPr wrap="square" lIns="0" tIns="0" rIns="0" bIns="0" rtlCol="0" anchor="t">
            <a:spAutoFit/>
          </a:bodyPr>
          <a:lstStyle/>
          <a:p>
            <a:pPr marL="647700" lvl="1" indent="-323850" algn="just" rtl="1">
              <a:lnSpc>
                <a:spcPct val="150000"/>
              </a:lnSpc>
              <a:buFont typeface="Arial"/>
              <a:buChar char="•"/>
            </a:pPr>
            <a:r>
              <a:rPr lang="ar-EG" sz="3000" b="1" dirty="0">
                <a:solidFill>
                  <a:schemeClr val="accent3">
                    <a:lumMod val="75000"/>
                  </a:schemeClr>
                </a:solidFill>
                <a:latin typeface="Canva Sans Bold"/>
                <a:ea typeface="Canva Sans Bold"/>
                <a:cs typeface="B Nazanin" panose="00000400000000000000" pitchFamily="2" charset="-78"/>
                <a:sym typeface="Canva Sans Bold"/>
                <a:rtl/>
              </a:rPr>
              <a:t>عوامل مبتنی بر هدف</a:t>
            </a:r>
            <a:r>
              <a:rPr lang="fa-IR" sz="3000" b="1" dirty="0">
                <a:solidFill>
                  <a:schemeClr val="accent3">
                    <a:lumMod val="75000"/>
                  </a:schemeClr>
                </a:solidFill>
                <a:latin typeface="Canva Sans Bold"/>
                <a:ea typeface="Canva Sans Bold"/>
                <a:cs typeface="B Nazanin" panose="00000400000000000000" pitchFamily="2" charset="-78"/>
                <a:sym typeface="Canva Sans Bold"/>
                <a:rtl/>
              </a:rPr>
              <a:t>  </a:t>
            </a:r>
            <a:r>
              <a:rPr lang="ar-EG" sz="3000" dirty="0">
                <a:solidFill>
                  <a:srgbClr val="000000"/>
                </a:solidFill>
                <a:latin typeface="Canva Sans Bold"/>
                <a:ea typeface="Canva Sans Bold"/>
                <a:cs typeface="B Nazanin" panose="00000400000000000000" pitchFamily="2" charset="-78"/>
                <a:sym typeface="Canva Sans Bold"/>
                <a:rtl/>
              </a:rPr>
              <a:t>(</a:t>
            </a:r>
            <a:r>
              <a:rPr lang="en-US" sz="3000" dirty="0">
                <a:solidFill>
                  <a:srgbClr val="000000"/>
                </a:solidFill>
                <a:latin typeface="Canva Sans Bold"/>
                <a:ea typeface="Canva Sans Bold"/>
                <a:cs typeface="B Nazanin" panose="00000400000000000000" pitchFamily="2" charset="-78"/>
                <a:sym typeface="Canva Sans Bold"/>
              </a:rPr>
              <a:t>Goal-Based Agents</a:t>
            </a:r>
            <a:r>
              <a:rPr lang="ar-EG" sz="3000" dirty="0">
                <a:solidFill>
                  <a:srgbClr val="000000"/>
                </a:solidFill>
                <a:latin typeface="Canva Sans Bold"/>
                <a:ea typeface="Canva Sans Bold"/>
                <a:cs typeface="B Nazanin" panose="00000400000000000000" pitchFamily="2" charset="-78"/>
                <a:sym typeface="Canva Sans Bold"/>
                <a:rtl/>
              </a:rPr>
              <a:t>) دارای اهداف ویژه‌ای هستند و تلاش می‌کنند تا این اهداف را محقق کنن</a:t>
            </a:r>
            <a:r>
              <a:rPr lang="fa-IR" sz="3000" dirty="0">
                <a:solidFill>
                  <a:srgbClr val="000000"/>
                </a:solidFill>
                <a:latin typeface="Canva Sans Bold"/>
                <a:ea typeface="Canva Sans Bold"/>
                <a:cs typeface="B Nazanin" panose="00000400000000000000" pitchFamily="2" charset="-78"/>
                <a:sym typeface="Canva Sans Bold"/>
                <a:rtl/>
              </a:rPr>
              <a:t>د</a:t>
            </a:r>
            <a:r>
              <a:rPr lang="ar-EG" sz="3000" dirty="0">
                <a:solidFill>
                  <a:srgbClr val="000000"/>
                </a:solidFill>
                <a:latin typeface="Canva Sans Bold"/>
                <a:ea typeface="Canva Sans Bold"/>
                <a:cs typeface="B Nazanin" panose="00000400000000000000" pitchFamily="2" charset="-78"/>
                <a:sym typeface="Canva Sans Bold"/>
                <a:rtl/>
              </a:rPr>
              <a:t>.  این عوامل در حوزه‌های مختلفی از جمله سیستم‌های خبره، ربات‌ها و دستیارهای هوشمند به کار گرفته می‌شوند. به عنوان مثال، یک ربات خانگی هدفمند می‌تواند وظایف مختلفی مانند تمیزکردن، پختن و برنامه‌ریزی را انجام دهد تا به </a:t>
            </a:r>
            <a:r>
              <a:rPr lang="ar-EG" sz="3000" b="1" dirty="0">
                <a:solidFill>
                  <a:schemeClr val="accent3">
                    <a:lumMod val="75000"/>
                  </a:schemeClr>
                </a:solidFill>
                <a:latin typeface="Canva Sans Bold"/>
                <a:ea typeface="Canva Sans Bold"/>
                <a:cs typeface="B Nazanin" panose="00000400000000000000" pitchFamily="2" charset="-78"/>
                <a:sym typeface="Canva Sans Bold"/>
                <a:rtl/>
              </a:rPr>
              <a:t>اهداف از پیش تعیین‌شده </a:t>
            </a:r>
            <a:r>
              <a:rPr lang="ar-EG" sz="3000" dirty="0">
                <a:solidFill>
                  <a:srgbClr val="000000"/>
                </a:solidFill>
                <a:latin typeface="Canva Sans Bold"/>
                <a:ea typeface="Canva Sans Bold"/>
                <a:cs typeface="B Nazanin" panose="00000400000000000000" pitchFamily="2" charset="-78"/>
                <a:sym typeface="Canva Sans Bold"/>
                <a:rtl/>
              </a:rPr>
              <a:t>برسد.</a:t>
            </a:r>
          </a:p>
          <a:p>
            <a:pPr marL="647700" lvl="1" indent="-323850" algn="just" rtl="1">
              <a:lnSpc>
                <a:spcPct val="150000"/>
              </a:lnSpc>
              <a:buFont typeface="Arial"/>
              <a:buChar char="•"/>
            </a:pPr>
            <a:r>
              <a:rPr lang="ar-EG" sz="3000" b="1" dirty="0">
                <a:solidFill>
                  <a:schemeClr val="accent3">
                    <a:lumMod val="75000"/>
                  </a:schemeClr>
                </a:solidFill>
                <a:latin typeface="Canva Sans Bold"/>
                <a:ea typeface="Canva Sans Bold"/>
                <a:cs typeface="B Nazanin" panose="00000400000000000000" pitchFamily="2" charset="-78"/>
                <a:sym typeface="Canva Sans Bold"/>
                <a:rtl/>
              </a:rPr>
              <a:t>عوامل تجربه‌مند </a:t>
            </a:r>
            <a:r>
              <a:rPr lang="ar-EG" sz="3000" dirty="0">
                <a:solidFill>
                  <a:srgbClr val="000000"/>
                </a:solidFill>
                <a:latin typeface="Canva Sans Bold"/>
                <a:ea typeface="Canva Sans Bold"/>
                <a:cs typeface="B Nazanin" panose="00000400000000000000" pitchFamily="2" charset="-78"/>
                <a:sym typeface="Canva Sans Bold"/>
                <a:rtl/>
              </a:rPr>
              <a:t>(</a:t>
            </a:r>
            <a:r>
              <a:rPr lang="en-US" sz="3000" dirty="0">
                <a:solidFill>
                  <a:srgbClr val="000000"/>
                </a:solidFill>
                <a:latin typeface="Canva Sans Bold"/>
                <a:ea typeface="Canva Sans Bold"/>
                <a:cs typeface="B Nazanin" panose="00000400000000000000" pitchFamily="2" charset="-78"/>
                <a:sym typeface="Canva Sans Bold"/>
              </a:rPr>
              <a:t>Learning Agents</a:t>
            </a:r>
            <a:r>
              <a:rPr lang="ar-EG" sz="3000" dirty="0">
                <a:solidFill>
                  <a:srgbClr val="000000"/>
                </a:solidFill>
                <a:latin typeface="Canva Sans Bold"/>
                <a:ea typeface="Canva Sans Bold"/>
                <a:cs typeface="B Nazanin" panose="00000400000000000000" pitchFamily="2" charset="-78"/>
                <a:sym typeface="Canva Sans Bold"/>
                <a:rtl/>
              </a:rPr>
              <a:t>) نیز از تجربیات گذشته برای بهبود عملکرد خود استفاده می‌کنند. این عوامل می‌توانند در حوزه‌هایی مانند </a:t>
            </a:r>
            <a:r>
              <a:rPr lang="ar-EG" sz="3000" dirty="0">
                <a:solidFill>
                  <a:schemeClr val="accent3">
                    <a:lumMod val="75000"/>
                  </a:schemeClr>
                </a:solidFill>
                <a:latin typeface="Canva Sans Bold"/>
                <a:ea typeface="Canva Sans Bold"/>
                <a:cs typeface="B Nazanin" panose="00000400000000000000" pitchFamily="2" charset="-78"/>
                <a:sym typeface="Canva Sans Bold"/>
                <a:rtl/>
              </a:rPr>
              <a:t>تشخیص الگوها، فراگیری و سفارشی‌سازی </a:t>
            </a:r>
            <a:r>
              <a:rPr lang="ar-EG" sz="3000" dirty="0">
                <a:solidFill>
                  <a:srgbClr val="000000"/>
                </a:solidFill>
                <a:latin typeface="Canva Sans Bold"/>
                <a:ea typeface="Canva Sans Bold"/>
                <a:cs typeface="B Nazanin" panose="00000400000000000000" pitchFamily="2" charset="-78"/>
                <a:sym typeface="Canva Sans Bold"/>
                <a:rtl/>
              </a:rPr>
              <a:t>کاربرد داشته باشند. به عنوان مثال، یک دستیار هوشمند مبتنی بر یادگیری می‌تواند با استفاده از سوابق تعاملات قبلی، ترجیحات کاربر را شناسایی و به او پیشنهادات سفارشی‌شده ارائه دهد.</a:t>
            </a:r>
          </a:p>
          <a:p>
            <a:pPr algn="just" rtl="1">
              <a:lnSpc>
                <a:spcPct val="150000"/>
              </a:lnSpc>
            </a:pPr>
            <a:endParaRPr lang="ar-EG" sz="3000" dirty="0">
              <a:solidFill>
                <a:srgbClr val="000000"/>
              </a:solidFill>
              <a:latin typeface="Canva Sans Bold"/>
              <a:ea typeface="Canva Sans Bold"/>
              <a:cs typeface="B Nazanin" panose="00000400000000000000" pitchFamily="2" charset="-78"/>
              <a:sym typeface="Canva Sans Bold"/>
              <a:rtl/>
            </a:endParaRPr>
          </a:p>
          <a:p>
            <a:pPr algn="just">
              <a:lnSpc>
                <a:spcPct val="150000"/>
              </a:lnSpc>
            </a:pPr>
            <a:endParaRPr lang="ar-EG" sz="3000" dirty="0">
              <a:solidFill>
                <a:srgbClr val="4F826F"/>
              </a:solidFill>
              <a:latin typeface="Canva Sans Bold"/>
              <a:ea typeface="Canva Sans Bold"/>
              <a:cs typeface="B Nazanin" panose="00000400000000000000" pitchFamily="2" charset="-78"/>
              <a:sym typeface="Canva Sans Bold"/>
              <a:rt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588579" y="7459035"/>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1883882" y="8527181"/>
            <a:ext cx="4129182" cy="4129182"/>
          </a:xfrm>
          <a:custGeom>
            <a:avLst/>
            <a:gdLst/>
            <a:ahLst/>
            <a:cxnLst/>
            <a:rect l="l" t="t" r="r" b="b"/>
            <a:pathLst>
              <a:path w="4129182" h="4129182">
                <a:moveTo>
                  <a:pt x="0" y="0"/>
                </a:moveTo>
                <a:lnTo>
                  <a:pt x="4129182" y="0"/>
                </a:lnTo>
                <a:lnTo>
                  <a:pt x="4129182"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871165">
            <a:off x="3089564" y="6720721"/>
            <a:ext cx="1037114" cy="1037114"/>
          </a:xfrm>
          <a:custGeom>
            <a:avLst/>
            <a:gdLst/>
            <a:ahLst/>
            <a:cxnLst/>
            <a:rect l="l" t="t" r="r" b="b"/>
            <a:pathLst>
              <a:path w="1037114" h="1037114">
                <a:moveTo>
                  <a:pt x="0" y="0"/>
                </a:moveTo>
                <a:lnTo>
                  <a:pt x="1037114" y="0"/>
                </a:lnTo>
                <a:lnTo>
                  <a:pt x="1037114" y="1037114"/>
                </a:lnTo>
                <a:lnTo>
                  <a:pt x="0" y="10371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0" y="-204346"/>
            <a:ext cx="593949" cy="11080454"/>
          </a:xfrm>
          <a:custGeom>
            <a:avLst/>
            <a:gdLst/>
            <a:ahLst/>
            <a:cxnLst/>
            <a:rect l="l" t="t" r="r" b="b"/>
            <a:pathLst>
              <a:path w="593949" h="11080454">
                <a:moveTo>
                  <a:pt x="0" y="0"/>
                </a:moveTo>
                <a:lnTo>
                  <a:pt x="593949" y="0"/>
                </a:lnTo>
                <a:lnTo>
                  <a:pt x="593949" y="11080454"/>
                </a:lnTo>
                <a:lnTo>
                  <a:pt x="0" y="110804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2211574" y="1028700"/>
            <a:ext cx="5333905" cy="5333905"/>
          </a:xfrm>
          <a:custGeom>
            <a:avLst/>
            <a:gdLst/>
            <a:ahLst/>
            <a:cxnLst/>
            <a:rect l="l" t="t" r="r" b="b"/>
            <a:pathLst>
              <a:path w="5333905" h="5333905">
                <a:moveTo>
                  <a:pt x="0" y="0"/>
                </a:moveTo>
                <a:lnTo>
                  <a:pt x="5333905" y="0"/>
                </a:lnTo>
                <a:lnTo>
                  <a:pt x="5333905" y="5333905"/>
                </a:lnTo>
                <a:lnTo>
                  <a:pt x="0" y="533390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7" name="Group 7"/>
          <p:cNvGrpSpPr/>
          <p:nvPr/>
        </p:nvGrpSpPr>
        <p:grpSpPr>
          <a:xfrm>
            <a:off x="12762033" y="1579159"/>
            <a:ext cx="4232987" cy="4232987"/>
            <a:chOff x="0" y="0"/>
            <a:chExt cx="6649210" cy="6649210"/>
          </a:xfrm>
        </p:grpSpPr>
        <p:sp>
          <p:nvSpPr>
            <p:cNvPr id="8" name="Freeform 8"/>
            <p:cNvSpPr/>
            <p:nvPr/>
          </p:nvSpPr>
          <p:spPr>
            <a:xfrm>
              <a:off x="0" y="0"/>
              <a:ext cx="6649212" cy="6649212"/>
            </a:xfrm>
            <a:custGeom>
              <a:avLst/>
              <a:gdLst/>
              <a:ahLst/>
              <a:cxnLst/>
              <a:rect l="l" t="t" r="r" b="b"/>
              <a:pathLst>
                <a:path w="6649212" h="6649212">
                  <a:moveTo>
                    <a:pt x="3324606" y="0"/>
                  </a:moveTo>
                  <a:cubicBezTo>
                    <a:pt x="1488059" y="0"/>
                    <a:pt x="0" y="1488059"/>
                    <a:pt x="0" y="3324606"/>
                  </a:cubicBezTo>
                  <a:cubicBezTo>
                    <a:pt x="0" y="5161153"/>
                    <a:pt x="1488059" y="6649212"/>
                    <a:pt x="3324606" y="6649212"/>
                  </a:cubicBezTo>
                  <a:cubicBezTo>
                    <a:pt x="5161153" y="6649212"/>
                    <a:pt x="6649212" y="5161153"/>
                    <a:pt x="6649212" y="3324606"/>
                  </a:cubicBezTo>
                  <a:cubicBezTo>
                    <a:pt x="6649212" y="1488059"/>
                    <a:pt x="5161153" y="0"/>
                    <a:pt x="3324606" y="0"/>
                  </a:cubicBezTo>
                  <a:close/>
                </a:path>
              </a:pathLst>
            </a:custGeom>
            <a:blipFill>
              <a:blip r:embed="rId12"/>
              <a:stretch>
                <a:fillRect l="-25046" r="-25046"/>
              </a:stretch>
            </a:blipFill>
          </p:spPr>
        </p:sp>
      </p:grpSp>
      <p:sp>
        <p:nvSpPr>
          <p:cNvPr id="9" name="TextBox 9"/>
          <p:cNvSpPr txBox="1"/>
          <p:nvPr/>
        </p:nvSpPr>
        <p:spPr>
          <a:xfrm>
            <a:off x="1028700" y="2891831"/>
            <a:ext cx="10878142" cy="3639458"/>
          </a:xfrm>
          <a:prstGeom prst="rect">
            <a:avLst/>
          </a:prstGeom>
        </p:spPr>
        <p:txBody>
          <a:bodyPr lIns="0" tIns="0" rIns="0" bIns="0" rtlCol="0" anchor="t">
            <a:spAutoFit/>
          </a:bodyPr>
          <a:lstStyle/>
          <a:p>
            <a:pPr algn="just" rtl="1">
              <a:lnSpc>
                <a:spcPct val="150000"/>
              </a:lnSpc>
            </a:pPr>
            <a:endParaRPr sz="2000" dirty="0">
              <a:cs typeface="B Nazanin" panose="00000400000000000000" pitchFamily="2" charset="-78"/>
            </a:endParaRPr>
          </a:p>
          <a:p>
            <a:pPr algn="just" rtl="1">
              <a:lnSpc>
                <a:spcPct val="150000"/>
              </a:lnSpc>
            </a:pPr>
            <a:r>
              <a:rPr lang="ar-EG" sz="2800" dirty="0">
                <a:solidFill>
                  <a:srgbClr val="000000"/>
                </a:solidFill>
                <a:latin typeface="Canva Sans Bold"/>
                <a:ea typeface="Canva Sans Bold"/>
                <a:cs typeface="B Nazanin" panose="00000400000000000000" pitchFamily="2" charset="-78"/>
                <a:sym typeface="Canva Sans Bold"/>
                <a:rtl/>
              </a:rPr>
              <a:t>عامل‌های منطقی در هوش مصنوعی به </a:t>
            </a:r>
            <a:r>
              <a:rPr lang="fa-IR" sz="2800" dirty="0">
                <a:solidFill>
                  <a:srgbClr val="000000"/>
                </a:solidFill>
                <a:latin typeface="Canva Sans Bold"/>
                <a:ea typeface="Canva Sans Bold"/>
                <a:cs typeface="B Nazanin" panose="00000400000000000000" pitchFamily="2" charset="-78"/>
                <a:sym typeface="Canva Sans Bold"/>
                <a:rtl/>
              </a:rPr>
              <a:t>سیستم هایی</a:t>
            </a:r>
            <a:r>
              <a:rPr lang="ar-EG" sz="2800" dirty="0">
                <a:solidFill>
                  <a:srgbClr val="000000"/>
                </a:solidFill>
                <a:latin typeface="Canva Sans Bold"/>
                <a:ea typeface="Canva Sans Bold"/>
                <a:cs typeface="B Nazanin" panose="00000400000000000000" pitchFamily="2" charset="-78"/>
                <a:sym typeface="Canva Sans Bold"/>
                <a:rtl/>
              </a:rPr>
              <a:t> اشاره دارند که توانایی تصمیم‌گیری، برنامه‌ریزی و انجام اقدامات را به منظور دستیابی به اهداف خود دارند. این عامل‌ها از یک </a:t>
            </a:r>
            <a:r>
              <a:rPr lang="ar-EG" sz="2800" b="1" dirty="0">
                <a:solidFill>
                  <a:schemeClr val="accent3">
                    <a:lumMod val="75000"/>
                  </a:schemeClr>
                </a:solidFill>
                <a:latin typeface="Canva Sans Bold"/>
                <a:ea typeface="Canva Sans Bold"/>
                <a:cs typeface="B Nazanin" panose="00000400000000000000" pitchFamily="2" charset="-78"/>
                <a:sym typeface="Canva Sans Bold"/>
                <a:rtl/>
              </a:rPr>
              <a:t>پایگاه دانش </a:t>
            </a:r>
            <a:r>
              <a:rPr lang="ar-EG" sz="2800" dirty="0">
                <a:solidFill>
                  <a:srgbClr val="000000"/>
                </a:solidFill>
                <a:latin typeface="Canva Sans Bold"/>
                <a:ea typeface="Canva Sans Bold"/>
                <a:cs typeface="B Nazanin" panose="00000400000000000000" pitchFamily="2" charset="-78"/>
                <a:sym typeface="Canva Sans Bold"/>
                <a:rtl/>
              </a:rPr>
              <a:t>(</a:t>
            </a:r>
            <a:r>
              <a:rPr lang="en-US" sz="2800" dirty="0">
                <a:solidFill>
                  <a:srgbClr val="000000"/>
                </a:solidFill>
                <a:latin typeface="Canva Sans Bold"/>
                <a:ea typeface="Canva Sans Bold"/>
                <a:cs typeface="B Nazanin" panose="00000400000000000000" pitchFamily="2" charset="-78"/>
                <a:sym typeface="Canva Sans Bold"/>
              </a:rPr>
              <a:t>Knowledge Base</a:t>
            </a:r>
            <a:r>
              <a:rPr lang="ar-EG" sz="2800" dirty="0">
                <a:solidFill>
                  <a:srgbClr val="000000"/>
                </a:solidFill>
                <a:latin typeface="Canva Sans Bold"/>
                <a:ea typeface="Canva Sans Bold"/>
                <a:cs typeface="B Nazanin" panose="00000400000000000000" pitchFamily="2" charset="-78"/>
                <a:sym typeface="Canva Sans Bold"/>
                <a:rtl/>
              </a:rPr>
              <a:t>) یک </a:t>
            </a:r>
            <a:r>
              <a:rPr lang="ar-EG" sz="2800" b="1" dirty="0">
                <a:solidFill>
                  <a:schemeClr val="accent3">
                    <a:lumMod val="75000"/>
                  </a:schemeClr>
                </a:solidFill>
                <a:latin typeface="Canva Sans Bold"/>
                <a:ea typeface="Canva Sans Bold"/>
                <a:cs typeface="B Nazanin" panose="00000400000000000000" pitchFamily="2" charset="-78"/>
                <a:sym typeface="Canva Sans Bold"/>
                <a:rtl/>
              </a:rPr>
              <a:t>موتور استنتاج </a:t>
            </a:r>
            <a:r>
              <a:rPr lang="ar-EG" sz="2800" dirty="0">
                <a:solidFill>
                  <a:srgbClr val="000000"/>
                </a:solidFill>
                <a:latin typeface="Canva Sans Bold"/>
                <a:ea typeface="Canva Sans Bold"/>
                <a:cs typeface="B Nazanin" panose="00000400000000000000" pitchFamily="2" charset="-78"/>
                <a:sym typeface="Canva Sans Bold"/>
                <a:rtl/>
              </a:rPr>
              <a:t>(</a:t>
            </a:r>
            <a:r>
              <a:rPr lang="en-US" sz="2800" dirty="0">
                <a:solidFill>
                  <a:srgbClr val="000000"/>
                </a:solidFill>
                <a:latin typeface="Canva Sans Bold"/>
                <a:ea typeface="Canva Sans Bold"/>
                <a:cs typeface="B Nazanin" panose="00000400000000000000" pitchFamily="2" charset="-78"/>
                <a:sym typeface="Canva Sans Bold"/>
              </a:rPr>
              <a:t>Inference Engine</a:t>
            </a:r>
            <a:r>
              <a:rPr lang="ar-EG" sz="2800" dirty="0">
                <a:solidFill>
                  <a:srgbClr val="000000"/>
                </a:solidFill>
                <a:latin typeface="Canva Sans Bold"/>
                <a:ea typeface="Canva Sans Bold"/>
                <a:cs typeface="B Nazanin" panose="00000400000000000000" pitchFamily="2" charset="-78"/>
                <a:sym typeface="Canva Sans Bold"/>
                <a:rtl/>
              </a:rPr>
              <a:t>) برای استدلال و تصمیم‌گیری منطقی استفاده می‌کنند.</a:t>
            </a:r>
          </a:p>
          <a:p>
            <a:pPr algn="just" rtl="1">
              <a:lnSpc>
                <a:spcPct val="150000"/>
              </a:lnSpc>
            </a:pPr>
            <a:endParaRPr lang="ar-EG" sz="2800" dirty="0">
              <a:solidFill>
                <a:srgbClr val="000000"/>
              </a:solidFill>
              <a:latin typeface="Canva Sans Bold"/>
              <a:ea typeface="Canva Sans Bold"/>
              <a:cs typeface="B Nazanin" panose="00000400000000000000" pitchFamily="2" charset="-78"/>
              <a:sym typeface="Canva Sans Bold"/>
              <a:rtl/>
            </a:endParaRPr>
          </a:p>
        </p:txBody>
      </p:sp>
      <p:sp>
        <p:nvSpPr>
          <p:cNvPr id="10" name="TextBox 10"/>
          <p:cNvSpPr txBox="1"/>
          <p:nvPr/>
        </p:nvSpPr>
        <p:spPr>
          <a:xfrm rot="-5400000">
            <a:off x="12076724" y="9428341"/>
            <a:ext cx="5469599" cy="979071"/>
          </a:xfrm>
          <a:prstGeom prst="rect">
            <a:avLst/>
          </a:prstGeom>
        </p:spPr>
        <p:txBody>
          <a:bodyPr lIns="0" tIns="0" rIns="0" bIns="0" rtlCol="0" anchor="t">
            <a:spAutoFit/>
          </a:bodyPr>
          <a:lstStyle/>
          <a:p>
            <a:pPr algn="ctr" rtl="1">
              <a:lnSpc>
                <a:spcPts val="7979"/>
              </a:lnSpc>
            </a:pPr>
            <a:r>
              <a:rPr lang="ar-EG" sz="5699">
                <a:solidFill>
                  <a:srgbClr val="4F826F"/>
                </a:solidFill>
                <a:latin typeface="Canva Sans Bold"/>
                <a:ea typeface="Canva Sans Bold"/>
                <a:cs typeface="Canva Sans Bold"/>
                <a:sym typeface="Canva Sans Bold"/>
                <a:rtl/>
              </a:rPr>
              <a:t>عامل های منطقی</a:t>
            </a:r>
          </a:p>
        </p:txBody>
      </p:sp>
      <p:sp>
        <p:nvSpPr>
          <p:cNvPr id="11" name="Freeform 11"/>
          <p:cNvSpPr/>
          <p:nvPr/>
        </p:nvSpPr>
        <p:spPr>
          <a:xfrm rot="-2700000">
            <a:off x="13642492" y="7879303"/>
            <a:ext cx="4988804" cy="4988804"/>
          </a:xfrm>
          <a:custGeom>
            <a:avLst/>
            <a:gdLst/>
            <a:ahLst/>
            <a:cxnLst/>
            <a:rect l="l" t="t" r="r" b="b"/>
            <a:pathLst>
              <a:path w="4988804" h="4988804">
                <a:moveTo>
                  <a:pt x="0" y="0"/>
                </a:moveTo>
                <a:lnTo>
                  <a:pt x="4988804" y="0"/>
                </a:lnTo>
                <a:lnTo>
                  <a:pt x="4988804" y="4988804"/>
                </a:lnTo>
                <a:lnTo>
                  <a:pt x="0" y="49888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rot="2700000">
            <a:off x="10524936" y="8307189"/>
            <a:ext cx="2316204" cy="2316204"/>
          </a:xfrm>
          <a:custGeom>
            <a:avLst/>
            <a:gdLst/>
            <a:ahLst/>
            <a:cxnLst/>
            <a:rect l="l" t="t" r="r" b="b"/>
            <a:pathLst>
              <a:path w="2316204" h="2316204">
                <a:moveTo>
                  <a:pt x="0" y="0"/>
                </a:moveTo>
                <a:lnTo>
                  <a:pt x="2316204" y="0"/>
                </a:lnTo>
                <a:lnTo>
                  <a:pt x="2316204" y="2316204"/>
                </a:lnTo>
                <a:lnTo>
                  <a:pt x="0" y="23162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2871165">
            <a:off x="9226359" y="9469646"/>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rot="-2528835">
            <a:off x="13810116" y="8075582"/>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rot="-2700000">
            <a:off x="14392613" y="700336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1028700" y="9342608"/>
            <a:ext cx="575268" cy="575268"/>
          </a:xfrm>
          <a:custGeom>
            <a:avLst/>
            <a:gdLst/>
            <a:ahLst/>
            <a:cxnLst/>
            <a:rect l="l" t="t" r="r" b="b"/>
            <a:pathLst>
              <a:path w="575268" h="575268">
                <a:moveTo>
                  <a:pt x="0" y="0"/>
                </a:moveTo>
                <a:lnTo>
                  <a:pt x="575268" y="0"/>
                </a:lnTo>
                <a:lnTo>
                  <a:pt x="575268" y="575268"/>
                </a:lnTo>
                <a:lnTo>
                  <a:pt x="0" y="57526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TextBox 17"/>
          <p:cNvSpPr txBox="1"/>
          <p:nvPr/>
        </p:nvSpPr>
        <p:spPr>
          <a:xfrm>
            <a:off x="933162" y="1120311"/>
            <a:ext cx="5469599" cy="1025922"/>
          </a:xfrm>
          <a:prstGeom prst="rect">
            <a:avLst/>
          </a:prstGeom>
        </p:spPr>
        <p:txBody>
          <a:bodyPr lIns="0" tIns="0" rIns="0" bIns="0" rtlCol="0" anchor="t">
            <a:spAutoFit/>
          </a:bodyPr>
          <a:lstStyle/>
          <a:p>
            <a:pPr algn="ctr" rtl="1">
              <a:lnSpc>
                <a:spcPts val="7979"/>
              </a:lnSpc>
            </a:pPr>
            <a:r>
              <a:rPr lang="ar-EG" sz="6000" dirty="0">
                <a:solidFill>
                  <a:srgbClr val="4F826F"/>
                </a:solidFill>
                <a:latin typeface="Canva Sans Bold"/>
                <a:cs typeface="B Nazanin" panose="00000400000000000000" pitchFamily="2" charset="-78"/>
                <a:sym typeface="Canva Sans Bold"/>
                <a:rtl/>
              </a:rPr>
              <a:t>عامل های منطقی</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872654" y="2054567"/>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813710" y="-1902070"/>
            <a:ext cx="4129182" cy="4129182"/>
          </a:xfrm>
          <a:custGeom>
            <a:avLst/>
            <a:gdLst/>
            <a:ahLst/>
            <a:cxnLst/>
            <a:rect l="l" t="t" r="r" b="b"/>
            <a:pathLst>
              <a:path w="4129182" h="4129182">
                <a:moveTo>
                  <a:pt x="0" y="0"/>
                </a:moveTo>
                <a:lnTo>
                  <a:pt x="4129182" y="0"/>
                </a:lnTo>
                <a:lnTo>
                  <a:pt x="4129182"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871165">
            <a:off x="2988502" y="1394066"/>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2700000">
            <a:off x="3407081" y="806601"/>
            <a:ext cx="805238" cy="805238"/>
          </a:xfrm>
          <a:custGeom>
            <a:avLst/>
            <a:gdLst/>
            <a:ahLst/>
            <a:cxnLst/>
            <a:rect l="l" t="t" r="r" b="b"/>
            <a:pathLst>
              <a:path w="805238" h="805238">
                <a:moveTo>
                  <a:pt x="0" y="0"/>
                </a:moveTo>
                <a:lnTo>
                  <a:pt x="805238" y="0"/>
                </a:lnTo>
                <a:lnTo>
                  <a:pt x="805238" y="805238"/>
                </a:lnTo>
                <a:lnTo>
                  <a:pt x="0" y="8052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7859375" y="-448632"/>
            <a:ext cx="593949" cy="11080454"/>
          </a:xfrm>
          <a:custGeom>
            <a:avLst/>
            <a:gdLst/>
            <a:ahLst/>
            <a:cxnLst/>
            <a:rect l="l" t="t" r="r" b="b"/>
            <a:pathLst>
              <a:path w="593949" h="11080454">
                <a:moveTo>
                  <a:pt x="0" y="0"/>
                </a:moveTo>
                <a:lnTo>
                  <a:pt x="593949" y="0"/>
                </a:lnTo>
                <a:lnTo>
                  <a:pt x="593949" y="11080454"/>
                </a:lnTo>
                <a:lnTo>
                  <a:pt x="0" y="110804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966572" y="1717239"/>
            <a:ext cx="568616" cy="568616"/>
          </a:xfrm>
          <a:custGeom>
            <a:avLst/>
            <a:gdLst/>
            <a:ahLst/>
            <a:cxnLst/>
            <a:rect l="l" t="t" r="r" b="b"/>
            <a:pathLst>
              <a:path w="568616" h="568616">
                <a:moveTo>
                  <a:pt x="0" y="0"/>
                </a:moveTo>
                <a:lnTo>
                  <a:pt x="568616" y="0"/>
                </a:lnTo>
                <a:lnTo>
                  <a:pt x="568616" y="568616"/>
                </a:lnTo>
                <a:lnTo>
                  <a:pt x="0" y="5686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207835" y="3662969"/>
            <a:ext cx="5353611" cy="5353611"/>
          </a:xfrm>
          <a:custGeom>
            <a:avLst/>
            <a:gdLst/>
            <a:ahLst/>
            <a:cxnLst/>
            <a:rect l="l" t="t" r="r" b="b"/>
            <a:pathLst>
              <a:path w="5353611" h="5353611">
                <a:moveTo>
                  <a:pt x="0" y="0"/>
                </a:moveTo>
                <a:lnTo>
                  <a:pt x="5353611" y="0"/>
                </a:lnTo>
                <a:lnTo>
                  <a:pt x="5353611" y="5353611"/>
                </a:lnTo>
                <a:lnTo>
                  <a:pt x="0" y="535361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9" name="Group 9"/>
          <p:cNvGrpSpPr/>
          <p:nvPr/>
        </p:nvGrpSpPr>
        <p:grpSpPr>
          <a:xfrm>
            <a:off x="760328" y="4215462"/>
            <a:ext cx="4248626" cy="4248626"/>
            <a:chOff x="0" y="0"/>
            <a:chExt cx="6649210" cy="6649210"/>
          </a:xfrm>
        </p:grpSpPr>
        <p:sp>
          <p:nvSpPr>
            <p:cNvPr id="10" name="Freeform 10"/>
            <p:cNvSpPr/>
            <p:nvPr/>
          </p:nvSpPr>
          <p:spPr>
            <a:xfrm>
              <a:off x="0" y="0"/>
              <a:ext cx="6649212" cy="6649212"/>
            </a:xfrm>
            <a:custGeom>
              <a:avLst/>
              <a:gdLst/>
              <a:ahLst/>
              <a:cxnLst/>
              <a:rect l="l" t="t" r="r" b="b"/>
              <a:pathLst>
                <a:path w="6649212" h="6649212">
                  <a:moveTo>
                    <a:pt x="3324606" y="0"/>
                  </a:moveTo>
                  <a:cubicBezTo>
                    <a:pt x="1488059" y="0"/>
                    <a:pt x="0" y="1488059"/>
                    <a:pt x="0" y="3324606"/>
                  </a:cubicBezTo>
                  <a:cubicBezTo>
                    <a:pt x="0" y="5161153"/>
                    <a:pt x="1488059" y="6649212"/>
                    <a:pt x="3324606" y="6649212"/>
                  </a:cubicBezTo>
                  <a:cubicBezTo>
                    <a:pt x="5161153" y="6649212"/>
                    <a:pt x="6649212" y="5161153"/>
                    <a:pt x="6649212" y="3324606"/>
                  </a:cubicBezTo>
                  <a:cubicBezTo>
                    <a:pt x="6649212" y="1488059"/>
                    <a:pt x="5161153" y="0"/>
                    <a:pt x="3324606" y="0"/>
                  </a:cubicBezTo>
                  <a:close/>
                </a:path>
              </a:pathLst>
            </a:custGeom>
            <a:blipFill>
              <a:blip r:embed="rId14"/>
              <a:stretch>
                <a:fillRect l="-73183" r="-8634"/>
              </a:stretch>
            </a:blipFill>
          </p:spPr>
        </p:sp>
      </p:grpSp>
      <p:sp>
        <p:nvSpPr>
          <p:cNvPr id="11" name="TextBox 11"/>
          <p:cNvSpPr txBox="1"/>
          <p:nvPr/>
        </p:nvSpPr>
        <p:spPr>
          <a:xfrm>
            <a:off x="6027957" y="2776104"/>
            <a:ext cx="11427969" cy="5855449"/>
          </a:xfrm>
          <a:prstGeom prst="rect">
            <a:avLst/>
          </a:prstGeom>
        </p:spPr>
        <p:txBody>
          <a:bodyPr lIns="0" tIns="0" rIns="0" bIns="0" rtlCol="0" anchor="t">
            <a:spAutoFit/>
          </a:bodyPr>
          <a:lstStyle/>
          <a:p>
            <a:pPr algn="just" rtl="1">
              <a:lnSpc>
                <a:spcPct val="150000"/>
              </a:lnSpc>
            </a:pPr>
            <a:endParaRPr sz="2000" dirty="0">
              <a:cs typeface="B Nazanin" panose="00000400000000000000" pitchFamily="2" charset="-78"/>
            </a:endParaRPr>
          </a:p>
          <a:p>
            <a:pPr marL="603609" lvl="1" indent="-301805" algn="just" rtl="1">
              <a:lnSpc>
                <a:spcPct val="150000"/>
              </a:lnSpc>
              <a:buFont typeface="Arial"/>
              <a:buChar char="•"/>
            </a:pPr>
            <a:r>
              <a:rPr lang="fa-IR" sz="2800" b="1" dirty="0">
                <a:solidFill>
                  <a:schemeClr val="accent3">
                    <a:lumMod val="75000"/>
                  </a:schemeClr>
                </a:solidFill>
                <a:latin typeface="Canva Sans Bold"/>
                <a:ea typeface="Canva Sans Bold"/>
                <a:cs typeface="B Nazanin" panose="00000400000000000000" pitchFamily="2" charset="-78"/>
                <a:sym typeface="Canva Sans Bold"/>
                <a:rtl/>
              </a:rPr>
              <a:t>پایگاه</a:t>
            </a:r>
            <a:r>
              <a:rPr lang="ar-EG" sz="2800" b="1" dirty="0">
                <a:solidFill>
                  <a:schemeClr val="accent3">
                    <a:lumMod val="75000"/>
                  </a:schemeClr>
                </a:solidFill>
                <a:latin typeface="Canva Sans Bold"/>
                <a:ea typeface="Canva Sans Bold"/>
                <a:cs typeface="B Nazanin" panose="00000400000000000000" pitchFamily="2" charset="-78"/>
                <a:sym typeface="Canva Sans Bold"/>
                <a:rtl/>
              </a:rPr>
              <a:t> دانش</a:t>
            </a:r>
            <a:r>
              <a:rPr lang="ar-EG" sz="2800" dirty="0">
                <a:solidFill>
                  <a:srgbClr val="000000"/>
                </a:solidFill>
                <a:latin typeface="Canva Sans Bold"/>
                <a:ea typeface="Canva Sans Bold"/>
                <a:cs typeface="B Nazanin" panose="00000400000000000000" pitchFamily="2" charset="-78"/>
                <a:sym typeface="Canva Sans Bold"/>
                <a:rtl/>
              </a:rPr>
              <a:t>: عامل‌های منطقی از پایگاه دانش برای ذخیره اطلاعات در مورد جهان استفاده می‌کنند. این دانش به صورت </a:t>
            </a:r>
            <a:r>
              <a:rPr lang="fa-IR" sz="3200" b="1" dirty="0">
                <a:solidFill>
                  <a:schemeClr val="accent3">
                    <a:lumMod val="50000"/>
                  </a:schemeClr>
                </a:solidFill>
                <a:latin typeface="Canva Sans Bold"/>
                <a:ea typeface="Canva Sans Bold"/>
                <a:cs typeface="B Nazanin" panose="00000400000000000000" pitchFamily="2" charset="-78"/>
                <a:sym typeface="Canva Sans Bold"/>
                <a:rtl/>
              </a:rPr>
              <a:t>گزاره های</a:t>
            </a:r>
            <a:r>
              <a:rPr lang="ar-EG" sz="3200" b="1" dirty="0">
                <a:solidFill>
                  <a:schemeClr val="accent3">
                    <a:lumMod val="50000"/>
                  </a:schemeClr>
                </a:solidFill>
                <a:latin typeface="Canva Sans Bold"/>
                <a:ea typeface="Canva Sans Bold"/>
                <a:cs typeface="B Nazanin" panose="00000400000000000000" pitchFamily="2" charset="-78"/>
                <a:sym typeface="Canva Sans Bold"/>
                <a:rtl/>
              </a:rPr>
              <a:t> منطقی </a:t>
            </a:r>
            <a:r>
              <a:rPr lang="ar-EG" sz="2800" dirty="0">
                <a:solidFill>
                  <a:srgbClr val="000000"/>
                </a:solidFill>
                <a:latin typeface="Canva Sans Bold"/>
                <a:ea typeface="Canva Sans Bold"/>
                <a:cs typeface="B Nazanin" panose="00000400000000000000" pitchFamily="2" charset="-78"/>
                <a:sym typeface="Canva Sans Bold"/>
                <a:rtl/>
              </a:rPr>
              <a:t>نمایش داده می‌شود که می‌تواند شامل حقایق، قوانین یا ادعاها باشد. </a:t>
            </a:r>
          </a:p>
          <a:p>
            <a:pPr marL="603609" lvl="1" indent="-301805" algn="just" rtl="1">
              <a:lnSpc>
                <a:spcPct val="150000"/>
              </a:lnSpc>
              <a:buFont typeface="Arial"/>
              <a:buChar char="•"/>
            </a:pPr>
            <a:r>
              <a:rPr lang="ar-EG" sz="2800" b="1" dirty="0">
                <a:solidFill>
                  <a:schemeClr val="accent3">
                    <a:lumMod val="75000"/>
                  </a:schemeClr>
                </a:solidFill>
                <a:latin typeface="Canva Sans Bold"/>
                <a:ea typeface="Canva Sans Bold"/>
                <a:cs typeface="B Nazanin" panose="00000400000000000000" pitchFamily="2" charset="-78"/>
                <a:sym typeface="Canva Sans Bold"/>
                <a:rtl/>
              </a:rPr>
              <a:t>مکانیزم استنتاج</a:t>
            </a:r>
            <a:r>
              <a:rPr lang="ar-EG" sz="2800" dirty="0">
                <a:solidFill>
                  <a:srgbClr val="000000"/>
                </a:solidFill>
                <a:latin typeface="Canva Sans Bold"/>
                <a:ea typeface="Canva Sans Bold"/>
                <a:cs typeface="B Nazanin" panose="00000400000000000000" pitchFamily="2" charset="-78"/>
                <a:sym typeface="Canva Sans Bold"/>
                <a:rtl/>
              </a:rPr>
              <a:t>: این عامل‌ها از قوانین </a:t>
            </a:r>
            <a:r>
              <a:rPr lang="ar-EG" sz="3200" b="1" dirty="0">
                <a:solidFill>
                  <a:schemeClr val="accent3">
                    <a:lumMod val="50000"/>
                  </a:schemeClr>
                </a:solidFill>
                <a:latin typeface="Canva Sans Bold"/>
                <a:ea typeface="Canva Sans Bold"/>
                <a:cs typeface="B Nazanin" panose="00000400000000000000" pitchFamily="2" charset="-78"/>
                <a:sym typeface="Canva Sans Bold"/>
                <a:rtl/>
              </a:rPr>
              <a:t>استنتاج</a:t>
            </a:r>
            <a:r>
              <a:rPr lang="ar-EG" sz="2800" dirty="0">
                <a:solidFill>
                  <a:srgbClr val="000000"/>
                </a:solidFill>
                <a:latin typeface="Canva Sans Bold"/>
                <a:ea typeface="Canva Sans Bold"/>
                <a:cs typeface="B Nazanin" panose="00000400000000000000" pitchFamily="2" charset="-78"/>
                <a:sym typeface="Canva Sans Bold"/>
                <a:rtl/>
              </a:rPr>
              <a:t> برای استخراج اطلاعات جدید از پایگاه دانش استفاده می‌کنند. تکنیک‌های استنتاج معمول شامل زنجیره‌سازی پیشرو و زنجیره‌سازی پسرو هستند.</a:t>
            </a:r>
          </a:p>
          <a:p>
            <a:pPr marL="603609" lvl="1" indent="-301805" algn="just" rtl="1">
              <a:lnSpc>
                <a:spcPct val="150000"/>
              </a:lnSpc>
              <a:buFont typeface="Arial"/>
              <a:buChar char="•"/>
            </a:pPr>
            <a:r>
              <a:rPr lang="ar-EG" sz="2800" b="1" dirty="0">
                <a:solidFill>
                  <a:schemeClr val="accent3">
                    <a:lumMod val="75000"/>
                  </a:schemeClr>
                </a:solidFill>
                <a:latin typeface="Canva Sans Bold"/>
                <a:ea typeface="Canva Sans Bold"/>
                <a:cs typeface="B Nazanin" panose="00000400000000000000" pitchFamily="2" charset="-78"/>
                <a:sym typeface="Canva Sans Bold"/>
                <a:rtl/>
              </a:rPr>
              <a:t>تصمیم‌گیری</a:t>
            </a:r>
            <a:r>
              <a:rPr lang="ar-EG" sz="2800" dirty="0">
                <a:solidFill>
                  <a:srgbClr val="000000"/>
                </a:solidFill>
                <a:latin typeface="Canva Sans Bold"/>
                <a:ea typeface="Canva Sans Bold"/>
                <a:cs typeface="B Nazanin" panose="00000400000000000000" pitchFamily="2" charset="-78"/>
                <a:sym typeface="Canva Sans Bold"/>
                <a:rtl/>
              </a:rPr>
              <a:t>: عامل‌های منطقی با پرسش از پایگاه دانش خود تصمیم‌گیری می‌کنند. آن‌ها از </a:t>
            </a:r>
            <a:r>
              <a:rPr lang="ar-EG" sz="3200" b="1" dirty="0">
                <a:solidFill>
                  <a:schemeClr val="accent3">
                    <a:lumMod val="50000"/>
                  </a:schemeClr>
                </a:solidFill>
                <a:latin typeface="Canva Sans Bold"/>
                <a:ea typeface="Canva Sans Bold"/>
                <a:cs typeface="B Nazanin" panose="00000400000000000000" pitchFamily="2" charset="-78"/>
                <a:sym typeface="Canva Sans Bold"/>
                <a:rtl/>
              </a:rPr>
              <a:t>استدلال</a:t>
            </a:r>
            <a:r>
              <a:rPr lang="ar-EG" sz="3200" b="1" dirty="0">
                <a:solidFill>
                  <a:srgbClr val="F23A77"/>
                </a:solidFill>
                <a:latin typeface="Canva Sans Bold"/>
                <a:ea typeface="Canva Sans Bold"/>
                <a:cs typeface="B Nazanin" panose="00000400000000000000" pitchFamily="2" charset="-78"/>
                <a:sym typeface="Canva Sans Bold"/>
                <a:rtl/>
              </a:rPr>
              <a:t> </a:t>
            </a:r>
            <a:r>
              <a:rPr lang="ar-EG" sz="3200" b="1" dirty="0">
                <a:solidFill>
                  <a:schemeClr val="accent3">
                    <a:lumMod val="50000"/>
                  </a:schemeClr>
                </a:solidFill>
                <a:latin typeface="Canva Sans Bold"/>
                <a:ea typeface="Canva Sans Bold"/>
                <a:cs typeface="B Nazanin" panose="00000400000000000000" pitchFamily="2" charset="-78"/>
                <a:sym typeface="Canva Sans Bold"/>
                <a:rtl/>
              </a:rPr>
              <a:t>منطقی</a:t>
            </a:r>
            <a:r>
              <a:rPr lang="ar-EG" sz="3200" b="1" dirty="0">
                <a:solidFill>
                  <a:srgbClr val="000000"/>
                </a:solidFill>
                <a:latin typeface="Canva Sans Bold"/>
                <a:ea typeface="Canva Sans Bold"/>
                <a:cs typeface="B Nazanin" panose="00000400000000000000" pitchFamily="2" charset="-78"/>
                <a:sym typeface="Canva Sans Bold"/>
                <a:rtl/>
              </a:rPr>
              <a:t> </a:t>
            </a:r>
            <a:r>
              <a:rPr lang="ar-EG" sz="2800" dirty="0">
                <a:solidFill>
                  <a:srgbClr val="000000"/>
                </a:solidFill>
                <a:latin typeface="Canva Sans Bold"/>
                <a:ea typeface="Canva Sans Bold"/>
                <a:cs typeface="B Nazanin" panose="00000400000000000000" pitchFamily="2" charset="-78"/>
                <a:sym typeface="Canva Sans Bold"/>
                <a:rtl/>
              </a:rPr>
              <a:t>برای تعیین بهترین اقدام بر اساس وضعیت فعلی و اهداف خود استفاده می‌کنند</a:t>
            </a:r>
          </a:p>
          <a:p>
            <a:pPr algn="just" rtl="1">
              <a:lnSpc>
                <a:spcPct val="150000"/>
              </a:lnSpc>
            </a:pPr>
            <a:endParaRPr lang="ar-EG" sz="2800" dirty="0">
              <a:solidFill>
                <a:srgbClr val="000000"/>
              </a:solidFill>
              <a:latin typeface="Canva Sans Bold"/>
              <a:ea typeface="Canva Sans Bold"/>
              <a:cs typeface="B Nazanin" panose="00000400000000000000" pitchFamily="2" charset="-78"/>
              <a:sym typeface="Canva Sans Bold"/>
              <a:rtl/>
            </a:endParaRPr>
          </a:p>
        </p:txBody>
      </p:sp>
      <p:sp>
        <p:nvSpPr>
          <p:cNvPr id="12" name="TextBox 12"/>
          <p:cNvSpPr txBox="1"/>
          <p:nvPr/>
        </p:nvSpPr>
        <p:spPr>
          <a:xfrm>
            <a:off x="6776510" y="975625"/>
            <a:ext cx="10854201" cy="1025922"/>
          </a:xfrm>
          <a:prstGeom prst="rect">
            <a:avLst/>
          </a:prstGeom>
        </p:spPr>
        <p:txBody>
          <a:bodyPr lIns="0" tIns="0" rIns="0" bIns="0" rtlCol="0" anchor="t">
            <a:spAutoFit/>
          </a:bodyPr>
          <a:lstStyle/>
          <a:p>
            <a:pPr algn="ctr" rtl="1">
              <a:lnSpc>
                <a:spcPts val="7979"/>
              </a:lnSpc>
            </a:pPr>
            <a:r>
              <a:rPr lang="ar-EG" sz="6000" dirty="0">
                <a:solidFill>
                  <a:srgbClr val="4F826F"/>
                </a:solidFill>
                <a:latin typeface="Canva Sans Bold"/>
                <a:cs typeface="B Nazanin" panose="00000400000000000000" pitchFamily="2" charset="-78"/>
                <a:sym typeface="Canva Sans Bold"/>
                <a:rtl/>
              </a:rPr>
              <a:t>ویژگی های اصلی عامل های منطقی</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700000">
            <a:off x="-1723899" y="5611420"/>
            <a:ext cx="4308088" cy="4308088"/>
          </a:xfrm>
          <a:custGeom>
            <a:avLst/>
            <a:gdLst/>
            <a:ahLst/>
            <a:cxnLst/>
            <a:rect l="l" t="t" r="r" b="b"/>
            <a:pathLst>
              <a:path w="4308088" h="4308088">
                <a:moveTo>
                  <a:pt x="0" y="0"/>
                </a:moveTo>
                <a:lnTo>
                  <a:pt x="4308088" y="0"/>
                </a:lnTo>
                <a:lnTo>
                  <a:pt x="4308088" y="4308088"/>
                </a:lnTo>
                <a:lnTo>
                  <a:pt x="0" y="4308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1749776" y="-142817"/>
            <a:ext cx="4183142" cy="4183142"/>
          </a:xfrm>
          <a:custGeom>
            <a:avLst/>
            <a:gdLst/>
            <a:ahLst/>
            <a:cxnLst/>
            <a:rect l="l" t="t" r="r" b="b"/>
            <a:pathLst>
              <a:path w="4183142" h="4183142">
                <a:moveTo>
                  <a:pt x="0" y="0"/>
                </a:moveTo>
                <a:lnTo>
                  <a:pt x="4183142" y="0"/>
                </a:lnTo>
                <a:lnTo>
                  <a:pt x="4183142" y="4183142"/>
                </a:lnTo>
                <a:lnTo>
                  <a:pt x="0" y="4183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700000">
            <a:off x="-807940" y="2352395"/>
            <a:ext cx="4193026" cy="4193026"/>
          </a:xfrm>
          <a:custGeom>
            <a:avLst/>
            <a:gdLst/>
            <a:ahLst/>
            <a:cxnLst/>
            <a:rect l="l" t="t" r="r" b="b"/>
            <a:pathLst>
              <a:path w="4193026" h="4193026">
                <a:moveTo>
                  <a:pt x="0" y="0"/>
                </a:moveTo>
                <a:lnTo>
                  <a:pt x="4193026" y="0"/>
                </a:lnTo>
                <a:lnTo>
                  <a:pt x="4193026" y="4193026"/>
                </a:lnTo>
                <a:lnTo>
                  <a:pt x="0" y="41930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220729" y="1939606"/>
            <a:ext cx="5018604" cy="5018604"/>
          </a:xfrm>
          <a:custGeom>
            <a:avLst/>
            <a:gdLst/>
            <a:ahLst/>
            <a:cxnLst/>
            <a:rect l="l" t="t" r="r" b="b"/>
            <a:pathLst>
              <a:path w="5018604" h="5018604">
                <a:moveTo>
                  <a:pt x="0" y="0"/>
                </a:moveTo>
                <a:lnTo>
                  <a:pt x="5018605" y="0"/>
                </a:lnTo>
                <a:lnTo>
                  <a:pt x="5018605" y="5018604"/>
                </a:lnTo>
                <a:lnTo>
                  <a:pt x="0" y="50186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7859375" y="-448632"/>
            <a:ext cx="593949" cy="11080454"/>
          </a:xfrm>
          <a:custGeom>
            <a:avLst/>
            <a:gdLst/>
            <a:ahLst/>
            <a:cxnLst/>
            <a:rect l="l" t="t" r="r" b="b"/>
            <a:pathLst>
              <a:path w="593949" h="11080454">
                <a:moveTo>
                  <a:pt x="0" y="0"/>
                </a:moveTo>
                <a:lnTo>
                  <a:pt x="593949" y="0"/>
                </a:lnTo>
                <a:lnTo>
                  <a:pt x="593949" y="11080454"/>
                </a:lnTo>
                <a:lnTo>
                  <a:pt x="0" y="110804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2700000">
            <a:off x="1391209" y="-141818"/>
            <a:ext cx="1346864" cy="1346864"/>
          </a:xfrm>
          <a:custGeom>
            <a:avLst/>
            <a:gdLst/>
            <a:ahLst/>
            <a:cxnLst/>
            <a:rect l="l" t="t" r="r" b="b"/>
            <a:pathLst>
              <a:path w="1346864" h="1346864">
                <a:moveTo>
                  <a:pt x="0" y="0"/>
                </a:moveTo>
                <a:lnTo>
                  <a:pt x="1346864" y="0"/>
                </a:lnTo>
                <a:lnTo>
                  <a:pt x="1346864" y="1346865"/>
                </a:lnTo>
                <a:lnTo>
                  <a:pt x="0" y="1346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rot="2700000">
            <a:off x="2983275" y="8348318"/>
            <a:ext cx="986295" cy="986295"/>
          </a:xfrm>
          <a:custGeom>
            <a:avLst/>
            <a:gdLst/>
            <a:ahLst/>
            <a:cxnLst/>
            <a:rect l="l" t="t" r="r" b="b"/>
            <a:pathLst>
              <a:path w="986295" h="986295">
                <a:moveTo>
                  <a:pt x="0" y="0"/>
                </a:moveTo>
                <a:lnTo>
                  <a:pt x="986295" y="0"/>
                </a:lnTo>
                <a:lnTo>
                  <a:pt x="986295" y="986295"/>
                </a:lnTo>
                <a:lnTo>
                  <a:pt x="0" y="9862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2700000">
            <a:off x="2348958" y="9262162"/>
            <a:ext cx="553439" cy="553439"/>
          </a:xfrm>
          <a:custGeom>
            <a:avLst/>
            <a:gdLst/>
            <a:ahLst/>
            <a:cxnLst/>
            <a:rect l="l" t="t" r="r" b="b"/>
            <a:pathLst>
              <a:path w="553439" h="553439">
                <a:moveTo>
                  <a:pt x="0" y="0"/>
                </a:moveTo>
                <a:lnTo>
                  <a:pt x="553439" y="0"/>
                </a:lnTo>
                <a:lnTo>
                  <a:pt x="553439" y="553439"/>
                </a:lnTo>
                <a:lnTo>
                  <a:pt x="0" y="553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700000">
            <a:off x="675323" y="7114735"/>
            <a:ext cx="755766" cy="755766"/>
          </a:xfrm>
          <a:custGeom>
            <a:avLst/>
            <a:gdLst/>
            <a:ahLst/>
            <a:cxnLst/>
            <a:rect l="l" t="t" r="r" b="b"/>
            <a:pathLst>
              <a:path w="755766" h="755766">
                <a:moveTo>
                  <a:pt x="0" y="0"/>
                </a:moveTo>
                <a:lnTo>
                  <a:pt x="755765" y="0"/>
                </a:lnTo>
                <a:lnTo>
                  <a:pt x="755765" y="755765"/>
                </a:lnTo>
                <a:lnTo>
                  <a:pt x="0" y="7557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rot="-2700000">
            <a:off x="-415942" y="2687133"/>
            <a:ext cx="3409032" cy="3523551"/>
            <a:chOff x="0" y="0"/>
            <a:chExt cx="7358469" cy="7605660"/>
          </a:xfrm>
        </p:grpSpPr>
        <p:sp>
          <p:nvSpPr>
            <p:cNvPr id="12" name="Freeform 12"/>
            <p:cNvSpPr/>
            <p:nvPr/>
          </p:nvSpPr>
          <p:spPr>
            <a:xfrm rot="2747999">
              <a:off x="-1220112" y="-1094011"/>
              <a:ext cx="9798731" cy="9793761"/>
            </a:xfrm>
            <a:custGeom>
              <a:avLst/>
              <a:gdLst/>
              <a:ahLst/>
              <a:cxnLst/>
              <a:rect l="l" t="t" r="r" b="b"/>
              <a:pathLst>
                <a:path w="9798731" h="9793761">
                  <a:moveTo>
                    <a:pt x="9291693" y="4036093"/>
                  </a:moveTo>
                  <a:cubicBezTo>
                    <a:pt x="9788723" y="4519433"/>
                    <a:pt x="9798731" y="5313404"/>
                    <a:pt x="9316454" y="5809341"/>
                  </a:cubicBezTo>
                  <a:lnTo>
                    <a:pt x="5934847" y="9286723"/>
                  </a:lnTo>
                  <a:cubicBezTo>
                    <a:pt x="5451507" y="9783752"/>
                    <a:pt x="4657535" y="9793761"/>
                    <a:pt x="4161599" y="9311484"/>
                  </a:cubicBezTo>
                  <a:lnTo>
                    <a:pt x="507038" y="5757578"/>
                  </a:lnTo>
                  <a:cubicBezTo>
                    <a:pt x="10008" y="5274239"/>
                    <a:pt x="0" y="4480267"/>
                    <a:pt x="482277" y="3984330"/>
                  </a:cubicBezTo>
                  <a:lnTo>
                    <a:pt x="3863795" y="507038"/>
                  </a:lnTo>
                  <a:cubicBezTo>
                    <a:pt x="4347135" y="10009"/>
                    <a:pt x="5141107" y="0"/>
                    <a:pt x="5637044" y="482277"/>
                  </a:cubicBezTo>
                  <a:lnTo>
                    <a:pt x="9291605" y="4036183"/>
                  </a:lnTo>
                  <a:close/>
                </a:path>
              </a:pathLst>
            </a:custGeom>
            <a:blipFill>
              <a:blip r:embed="rId12"/>
              <a:stretch>
                <a:fillRect l="-18680" r="-44262" b="-8821"/>
              </a:stretch>
            </a:blipFill>
          </p:spPr>
        </p:sp>
      </p:grpSp>
      <p:sp>
        <p:nvSpPr>
          <p:cNvPr id="13" name="Freeform 13"/>
          <p:cNvSpPr/>
          <p:nvPr/>
        </p:nvSpPr>
        <p:spPr>
          <a:xfrm>
            <a:off x="297044" y="-254341"/>
            <a:ext cx="756161" cy="756161"/>
          </a:xfrm>
          <a:custGeom>
            <a:avLst/>
            <a:gdLst/>
            <a:ahLst/>
            <a:cxnLst/>
            <a:rect l="l" t="t" r="r" b="b"/>
            <a:pathLst>
              <a:path w="756161" h="756161">
                <a:moveTo>
                  <a:pt x="0" y="0"/>
                </a:moveTo>
                <a:lnTo>
                  <a:pt x="756161" y="0"/>
                </a:lnTo>
                <a:lnTo>
                  <a:pt x="756161" y="756161"/>
                </a:lnTo>
                <a:lnTo>
                  <a:pt x="0" y="75616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TextBox 15"/>
          <p:cNvSpPr txBox="1"/>
          <p:nvPr/>
        </p:nvSpPr>
        <p:spPr>
          <a:xfrm>
            <a:off x="4937971" y="263695"/>
            <a:ext cx="12061198" cy="1025922"/>
          </a:xfrm>
          <a:prstGeom prst="rect">
            <a:avLst/>
          </a:prstGeom>
        </p:spPr>
        <p:txBody>
          <a:bodyPr lIns="0" tIns="0" rIns="0" bIns="0" rtlCol="0" anchor="t">
            <a:spAutoFit/>
          </a:bodyPr>
          <a:lstStyle/>
          <a:p>
            <a:pPr algn="ctr" rtl="1">
              <a:lnSpc>
                <a:spcPts val="7979"/>
              </a:lnSpc>
            </a:pPr>
            <a:r>
              <a:rPr lang="fa-IR" sz="6000" dirty="0">
                <a:solidFill>
                  <a:srgbClr val="4F826F"/>
                </a:solidFill>
                <a:latin typeface="Canva Sans Bold"/>
                <a:cs typeface="B Nazanin" panose="00000400000000000000" pitchFamily="2" charset="-78"/>
                <a:sym typeface="Canva Sans Bold"/>
                <a:rtl/>
              </a:rPr>
              <a:t>گزاره های منطقی وترکیبات آنها</a:t>
            </a:r>
            <a:endParaRPr lang="ar-EG" sz="6000" dirty="0">
              <a:solidFill>
                <a:srgbClr val="4F826F"/>
              </a:solidFill>
              <a:latin typeface="Canva Sans Bold"/>
              <a:cs typeface="B Nazanin" panose="00000400000000000000" pitchFamily="2" charset="-78"/>
              <a:sym typeface="Canva Sans Bold"/>
              <a:rtl/>
            </a:endParaRPr>
          </a:p>
        </p:txBody>
      </p:sp>
      <p:pic>
        <p:nvPicPr>
          <p:cNvPr id="17" name="Picture 16">
            <a:extLst>
              <a:ext uri="{FF2B5EF4-FFF2-40B4-BE49-F238E27FC236}">
                <a16:creationId xmlns:a16="http://schemas.microsoft.com/office/drawing/2014/main" id="{7FAC4764-FAD8-9316-C318-9E4CFDA97E4E}"/>
              </a:ext>
            </a:extLst>
          </p:cNvPr>
          <p:cNvPicPr>
            <a:picLocks noChangeAspect="1"/>
          </p:cNvPicPr>
          <p:nvPr/>
        </p:nvPicPr>
        <p:blipFill>
          <a:blip r:embed="rId15"/>
          <a:stretch>
            <a:fillRect/>
          </a:stretch>
        </p:blipFill>
        <p:spPr>
          <a:xfrm>
            <a:off x="5355974" y="2418725"/>
            <a:ext cx="9926435" cy="5725324"/>
          </a:xfrm>
          <a:prstGeom prst="rect">
            <a:avLst/>
          </a:prstGeom>
        </p:spPr>
      </p:pic>
    </p:spTree>
    <p:extLst>
      <p:ext uri="{BB962C8B-B14F-4D97-AF65-F5344CB8AC3E}">
        <p14:creationId xmlns:p14="http://schemas.microsoft.com/office/powerpoint/2010/main" val="2710217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700000">
            <a:off x="-1723899" y="5611420"/>
            <a:ext cx="4308088" cy="4308088"/>
          </a:xfrm>
          <a:custGeom>
            <a:avLst/>
            <a:gdLst/>
            <a:ahLst/>
            <a:cxnLst/>
            <a:rect l="l" t="t" r="r" b="b"/>
            <a:pathLst>
              <a:path w="4308088" h="4308088">
                <a:moveTo>
                  <a:pt x="0" y="0"/>
                </a:moveTo>
                <a:lnTo>
                  <a:pt x="4308088" y="0"/>
                </a:lnTo>
                <a:lnTo>
                  <a:pt x="4308088" y="4308088"/>
                </a:lnTo>
                <a:lnTo>
                  <a:pt x="0" y="4308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1749776" y="-142817"/>
            <a:ext cx="4183142" cy="4183142"/>
          </a:xfrm>
          <a:custGeom>
            <a:avLst/>
            <a:gdLst/>
            <a:ahLst/>
            <a:cxnLst/>
            <a:rect l="l" t="t" r="r" b="b"/>
            <a:pathLst>
              <a:path w="4183142" h="4183142">
                <a:moveTo>
                  <a:pt x="0" y="0"/>
                </a:moveTo>
                <a:lnTo>
                  <a:pt x="4183142" y="0"/>
                </a:lnTo>
                <a:lnTo>
                  <a:pt x="4183142" y="4183142"/>
                </a:lnTo>
                <a:lnTo>
                  <a:pt x="0" y="4183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700000">
            <a:off x="-807940" y="2352395"/>
            <a:ext cx="4193026" cy="4193026"/>
          </a:xfrm>
          <a:custGeom>
            <a:avLst/>
            <a:gdLst/>
            <a:ahLst/>
            <a:cxnLst/>
            <a:rect l="l" t="t" r="r" b="b"/>
            <a:pathLst>
              <a:path w="4193026" h="4193026">
                <a:moveTo>
                  <a:pt x="0" y="0"/>
                </a:moveTo>
                <a:lnTo>
                  <a:pt x="4193026" y="0"/>
                </a:lnTo>
                <a:lnTo>
                  <a:pt x="4193026" y="4193026"/>
                </a:lnTo>
                <a:lnTo>
                  <a:pt x="0" y="41930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220729" y="1939606"/>
            <a:ext cx="5018604" cy="5018604"/>
          </a:xfrm>
          <a:custGeom>
            <a:avLst/>
            <a:gdLst/>
            <a:ahLst/>
            <a:cxnLst/>
            <a:rect l="l" t="t" r="r" b="b"/>
            <a:pathLst>
              <a:path w="5018604" h="5018604">
                <a:moveTo>
                  <a:pt x="0" y="0"/>
                </a:moveTo>
                <a:lnTo>
                  <a:pt x="5018605" y="0"/>
                </a:lnTo>
                <a:lnTo>
                  <a:pt x="5018605" y="5018604"/>
                </a:lnTo>
                <a:lnTo>
                  <a:pt x="0" y="50186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7859375" y="-448632"/>
            <a:ext cx="593949" cy="11080454"/>
          </a:xfrm>
          <a:custGeom>
            <a:avLst/>
            <a:gdLst/>
            <a:ahLst/>
            <a:cxnLst/>
            <a:rect l="l" t="t" r="r" b="b"/>
            <a:pathLst>
              <a:path w="593949" h="11080454">
                <a:moveTo>
                  <a:pt x="0" y="0"/>
                </a:moveTo>
                <a:lnTo>
                  <a:pt x="593949" y="0"/>
                </a:lnTo>
                <a:lnTo>
                  <a:pt x="593949" y="11080454"/>
                </a:lnTo>
                <a:lnTo>
                  <a:pt x="0" y="110804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2700000">
            <a:off x="1391209" y="-141818"/>
            <a:ext cx="1346864" cy="1346864"/>
          </a:xfrm>
          <a:custGeom>
            <a:avLst/>
            <a:gdLst/>
            <a:ahLst/>
            <a:cxnLst/>
            <a:rect l="l" t="t" r="r" b="b"/>
            <a:pathLst>
              <a:path w="1346864" h="1346864">
                <a:moveTo>
                  <a:pt x="0" y="0"/>
                </a:moveTo>
                <a:lnTo>
                  <a:pt x="1346864" y="0"/>
                </a:lnTo>
                <a:lnTo>
                  <a:pt x="1346864" y="1346865"/>
                </a:lnTo>
                <a:lnTo>
                  <a:pt x="0" y="1346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rot="2700000">
            <a:off x="2983275" y="8348318"/>
            <a:ext cx="986295" cy="986295"/>
          </a:xfrm>
          <a:custGeom>
            <a:avLst/>
            <a:gdLst/>
            <a:ahLst/>
            <a:cxnLst/>
            <a:rect l="l" t="t" r="r" b="b"/>
            <a:pathLst>
              <a:path w="986295" h="986295">
                <a:moveTo>
                  <a:pt x="0" y="0"/>
                </a:moveTo>
                <a:lnTo>
                  <a:pt x="986295" y="0"/>
                </a:lnTo>
                <a:lnTo>
                  <a:pt x="986295" y="986295"/>
                </a:lnTo>
                <a:lnTo>
                  <a:pt x="0" y="9862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2700000">
            <a:off x="2348958" y="9262162"/>
            <a:ext cx="553439" cy="553439"/>
          </a:xfrm>
          <a:custGeom>
            <a:avLst/>
            <a:gdLst/>
            <a:ahLst/>
            <a:cxnLst/>
            <a:rect l="l" t="t" r="r" b="b"/>
            <a:pathLst>
              <a:path w="553439" h="553439">
                <a:moveTo>
                  <a:pt x="0" y="0"/>
                </a:moveTo>
                <a:lnTo>
                  <a:pt x="553439" y="0"/>
                </a:lnTo>
                <a:lnTo>
                  <a:pt x="553439" y="553439"/>
                </a:lnTo>
                <a:lnTo>
                  <a:pt x="0" y="553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700000">
            <a:off x="675323" y="7114735"/>
            <a:ext cx="755766" cy="755766"/>
          </a:xfrm>
          <a:custGeom>
            <a:avLst/>
            <a:gdLst/>
            <a:ahLst/>
            <a:cxnLst/>
            <a:rect l="l" t="t" r="r" b="b"/>
            <a:pathLst>
              <a:path w="755766" h="755766">
                <a:moveTo>
                  <a:pt x="0" y="0"/>
                </a:moveTo>
                <a:lnTo>
                  <a:pt x="755765" y="0"/>
                </a:lnTo>
                <a:lnTo>
                  <a:pt x="755765" y="755765"/>
                </a:lnTo>
                <a:lnTo>
                  <a:pt x="0" y="7557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rot="-2700000">
            <a:off x="-415942" y="2687133"/>
            <a:ext cx="3409032" cy="3523551"/>
            <a:chOff x="0" y="0"/>
            <a:chExt cx="7358469" cy="7605660"/>
          </a:xfrm>
        </p:grpSpPr>
        <p:sp>
          <p:nvSpPr>
            <p:cNvPr id="12" name="Freeform 12"/>
            <p:cNvSpPr/>
            <p:nvPr/>
          </p:nvSpPr>
          <p:spPr>
            <a:xfrm rot="2747999">
              <a:off x="-1220112" y="-1094011"/>
              <a:ext cx="9798731" cy="9793761"/>
            </a:xfrm>
            <a:custGeom>
              <a:avLst/>
              <a:gdLst/>
              <a:ahLst/>
              <a:cxnLst/>
              <a:rect l="l" t="t" r="r" b="b"/>
              <a:pathLst>
                <a:path w="9798731" h="9793761">
                  <a:moveTo>
                    <a:pt x="9291693" y="4036093"/>
                  </a:moveTo>
                  <a:cubicBezTo>
                    <a:pt x="9788723" y="4519433"/>
                    <a:pt x="9798731" y="5313404"/>
                    <a:pt x="9316454" y="5809341"/>
                  </a:cubicBezTo>
                  <a:lnTo>
                    <a:pt x="5934847" y="9286723"/>
                  </a:lnTo>
                  <a:cubicBezTo>
                    <a:pt x="5451507" y="9783752"/>
                    <a:pt x="4657535" y="9793761"/>
                    <a:pt x="4161599" y="9311484"/>
                  </a:cubicBezTo>
                  <a:lnTo>
                    <a:pt x="507038" y="5757578"/>
                  </a:lnTo>
                  <a:cubicBezTo>
                    <a:pt x="10008" y="5274239"/>
                    <a:pt x="0" y="4480267"/>
                    <a:pt x="482277" y="3984330"/>
                  </a:cubicBezTo>
                  <a:lnTo>
                    <a:pt x="3863795" y="507038"/>
                  </a:lnTo>
                  <a:cubicBezTo>
                    <a:pt x="4347135" y="10009"/>
                    <a:pt x="5141107" y="0"/>
                    <a:pt x="5637044" y="482277"/>
                  </a:cubicBezTo>
                  <a:lnTo>
                    <a:pt x="9291605" y="4036183"/>
                  </a:lnTo>
                  <a:close/>
                </a:path>
              </a:pathLst>
            </a:custGeom>
            <a:blipFill>
              <a:blip r:embed="rId12"/>
              <a:stretch>
                <a:fillRect l="-18680" r="-44262" b="-8821"/>
              </a:stretch>
            </a:blipFill>
          </p:spPr>
        </p:sp>
      </p:grpSp>
      <p:sp>
        <p:nvSpPr>
          <p:cNvPr id="13" name="Freeform 13"/>
          <p:cNvSpPr/>
          <p:nvPr/>
        </p:nvSpPr>
        <p:spPr>
          <a:xfrm>
            <a:off x="297044" y="-254341"/>
            <a:ext cx="756161" cy="756161"/>
          </a:xfrm>
          <a:custGeom>
            <a:avLst/>
            <a:gdLst/>
            <a:ahLst/>
            <a:cxnLst/>
            <a:rect l="l" t="t" r="r" b="b"/>
            <a:pathLst>
              <a:path w="756161" h="756161">
                <a:moveTo>
                  <a:pt x="0" y="0"/>
                </a:moveTo>
                <a:lnTo>
                  <a:pt x="756161" y="0"/>
                </a:lnTo>
                <a:lnTo>
                  <a:pt x="756161" y="756161"/>
                </a:lnTo>
                <a:lnTo>
                  <a:pt x="0" y="75616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TextBox 15"/>
          <p:cNvSpPr txBox="1"/>
          <p:nvPr/>
        </p:nvSpPr>
        <p:spPr>
          <a:xfrm>
            <a:off x="4937971" y="263695"/>
            <a:ext cx="12061198" cy="1025922"/>
          </a:xfrm>
          <a:prstGeom prst="rect">
            <a:avLst/>
          </a:prstGeom>
        </p:spPr>
        <p:txBody>
          <a:bodyPr lIns="0" tIns="0" rIns="0" bIns="0" rtlCol="0" anchor="t">
            <a:spAutoFit/>
          </a:bodyPr>
          <a:lstStyle/>
          <a:p>
            <a:pPr algn="ctr" rtl="1">
              <a:lnSpc>
                <a:spcPts val="7979"/>
              </a:lnSpc>
            </a:pPr>
            <a:r>
              <a:rPr lang="fa-IR" sz="6000" dirty="0">
                <a:solidFill>
                  <a:srgbClr val="4F826F"/>
                </a:solidFill>
                <a:latin typeface="Canva Sans Bold"/>
                <a:cs typeface="B Nazanin" panose="00000400000000000000" pitchFamily="2" charset="-78"/>
                <a:sym typeface="Canva Sans Bold"/>
                <a:rtl/>
              </a:rPr>
              <a:t>گزاره های منطقی وترکیبات آنها</a:t>
            </a:r>
            <a:endParaRPr lang="ar-EG" sz="6000" dirty="0">
              <a:solidFill>
                <a:srgbClr val="4F826F"/>
              </a:solidFill>
              <a:latin typeface="Canva Sans Bold"/>
              <a:cs typeface="B Nazanin" panose="00000400000000000000" pitchFamily="2" charset="-78"/>
              <a:sym typeface="Canva Sans Bold"/>
              <a:rtl/>
            </a:endParaRPr>
          </a:p>
        </p:txBody>
      </p:sp>
      <p:pic>
        <p:nvPicPr>
          <p:cNvPr id="19" name="Picture 18">
            <a:extLst>
              <a:ext uri="{FF2B5EF4-FFF2-40B4-BE49-F238E27FC236}">
                <a16:creationId xmlns:a16="http://schemas.microsoft.com/office/drawing/2014/main" id="{19E0BF55-97EC-D868-EE4D-9B1239190E15}"/>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50000"/>
                    </a14:imgEffect>
                  </a14:imgLayer>
                </a14:imgProps>
              </a:ext>
            </a:extLst>
          </a:blip>
          <a:stretch>
            <a:fillRect/>
          </a:stretch>
        </p:blipFill>
        <p:spPr>
          <a:xfrm>
            <a:off x="5347388" y="1643251"/>
            <a:ext cx="11275514" cy="7895631"/>
          </a:xfrm>
          <a:prstGeom prst="rect">
            <a:avLst/>
          </a:prstGeom>
        </p:spPr>
      </p:pic>
    </p:spTree>
    <p:extLst>
      <p:ext uri="{BB962C8B-B14F-4D97-AF65-F5344CB8AC3E}">
        <p14:creationId xmlns:p14="http://schemas.microsoft.com/office/powerpoint/2010/main" val="768296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872654" y="2054567"/>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813710" y="-1902070"/>
            <a:ext cx="4129182" cy="4129182"/>
          </a:xfrm>
          <a:custGeom>
            <a:avLst/>
            <a:gdLst/>
            <a:ahLst/>
            <a:cxnLst/>
            <a:rect l="l" t="t" r="r" b="b"/>
            <a:pathLst>
              <a:path w="4129182" h="4129182">
                <a:moveTo>
                  <a:pt x="0" y="0"/>
                </a:moveTo>
                <a:lnTo>
                  <a:pt x="4129182" y="0"/>
                </a:lnTo>
                <a:lnTo>
                  <a:pt x="4129182"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871165">
            <a:off x="2988502" y="1394066"/>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2700000">
            <a:off x="3407081" y="806601"/>
            <a:ext cx="805238" cy="805238"/>
          </a:xfrm>
          <a:custGeom>
            <a:avLst/>
            <a:gdLst/>
            <a:ahLst/>
            <a:cxnLst/>
            <a:rect l="l" t="t" r="r" b="b"/>
            <a:pathLst>
              <a:path w="805238" h="805238">
                <a:moveTo>
                  <a:pt x="0" y="0"/>
                </a:moveTo>
                <a:lnTo>
                  <a:pt x="805238" y="0"/>
                </a:lnTo>
                <a:lnTo>
                  <a:pt x="805238" y="805238"/>
                </a:lnTo>
                <a:lnTo>
                  <a:pt x="0" y="8052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7859375" y="-448632"/>
            <a:ext cx="593949" cy="11080454"/>
          </a:xfrm>
          <a:custGeom>
            <a:avLst/>
            <a:gdLst/>
            <a:ahLst/>
            <a:cxnLst/>
            <a:rect l="l" t="t" r="r" b="b"/>
            <a:pathLst>
              <a:path w="593949" h="11080454">
                <a:moveTo>
                  <a:pt x="0" y="0"/>
                </a:moveTo>
                <a:lnTo>
                  <a:pt x="593949" y="0"/>
                </a:lnTo>
                <a:lnTo>
                  <a:pt x="593949" y="11080454"/>
                </a:lnTo>
                <a:lnTo>
                  <a:pt x="0" y="110804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966572" y="1717239"/>
            <a:ext cx="568616" cy="568616"/>
          </a:xfrm>
          <a:custGeom>
            <a:avLst/>
            <a:gdLst/>
            <a:ahLst/>
            <a:cxnLst/>
            <a:rect l="l" t="t" r="r" b="b"/>
            <a:pathLst>
              <a:path w="568616" h="568616">
                <a:moveTo>
                  <a:pt x="0" y="0"/>
                </a:moveTo>
                <a:lnTo>
                  <a:pt x="568616" y="0"/>
                </a:lnTo>
                <a:lnTo>
                  <a:pt x="568616" y="568616"/>
                </a:lnTo>
                <a:lnTo>
                  <a:pt x="0" y="5686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rot="2700000">
            <a:off x="12946387" y="4345312"/>
            <a:ext cx="4070052" cy="4070052"/>
          </a:xfrm>
          <a:custGeom>
            <a:avLst/>
            <a:gdLst/>
            <a:ahLst/>
            <a:cxnLst/>
            <a:rect l="l" t="t" r="r" b="b"/>
            <a:pathLst>
              <a:path w="4070052" h="4070052">
                <a:moveTo>
                  <a:pt x="0" y="0"/>
                </a:moveTo>
                <a:lnTo>
                  <a:pt x="4070053" y="0"/>
                </a:lnTo>
                <a:lnTo>
                  <a:pt x="4070053" y="4070053"/>
                </a:lnTo>
                <a:lnTo>
                  <a:pt x="0" y="40700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2913830" y="4312755"/>
            <a:ext cx="4135167" cy="4135167"/>
          </a:xfrm>
          <a:custGeom>
            <a:avLst/>
            <a:gdLst/>
            <a:ahLst/>
            <a:cxnLst/>
            <a:rect l="l" t="t" r="r" b="b"/>
            <a:pathLst>
              <a:path w="4135167" h="4135167">
                <a:moveTo>
                  <a:pt x="0" y="0"/>
                </a:moveTo>
                <a:lnTo>
                  <a:pt x="4135167" y="0"/>
                </a:lnTo>
                <a:lnTo>
                  <a:pt x="4135167" y="4135167"/>
                </a:lnTo>
                <a:lnTo>
                  <a:pt x="0" y="413516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0" name="Group 10"/>
          <p:cNvGrpSpPr/>
          <p:nvPr/>
        </p:nvGrpSpPr>
        <p:grpSpPr>
          <a:xfrm rot="-2700000">
            <a:off x="13576948" y="4928692"/>
            <a:ext cx="2808932" cy="2903291"/>
            <a:chOff x="0" y="0"/>
            <a:chExt cx="5051849" cy="5221555"/>
          </a:xfrm>
        </p:grpSpPr>
        <p:sp>
          <p:nvSpPr>
            <p:cNvPr id="11" name="Freeform 11"/>
            <p:cNvSpPr/>
            <p:nvPr/>
          </p:nvSpPr>
          <p:spPr>
            <a:xfrm rot="2627999">
              <a:off x="-837811" y="-755426"/>
              <a:ext cx="6727428" cy="6732457"/>
            </a:xfrm>
            <a:custGeom>
              <a:avLst/>
              <a:gdLst/>
              <a:ahLst/>
              <a:cxnLst/>
              <a:rect l="l" t="t" r="r" b="b"/>
              <a:pathLst>
                <a:path w="6727428" h="6732457">
                  <a:moveTo>
                    <a:pt x="6397970" y="2880928"/>
                  </a:moveTo>
                  <a:cubicBezTo>
                    <a:pt x="6727428" y="3224483"/>
                    <a:pt x="6715294" y="3769450"/>
                    <a:pt x="6372472" y="4098204"/>
                  </a:cubicBezTo>
                  <a:lnTo>
                    <a:pt x="3969054" y="6403000"/>
                  </a:lnTo>
                  <a:cubicBezTo>
                    <a:pt x="3625499" y="6732457"/>
                    <a:pt x="3080444" y="6720231"/>
                    <a:pt x="2751778" y="6377501"/>
                  </a:cubicBezTo>
                  <a:lnTo>
                    <a:pt x="329458" y="3851529"/>
                  </a:lnTo>
                  <a:cubicBezTo>
                    <a:pt x="0" y="3507974"/>
                    <a:pt x="12134" y="2963007"/>
                    <a:pt x="354956" y="2634253"/>
                  </a:cubicBezTo>
                  <a:lnTo>
                    <a:pt x="2758374" y="329457"/>
                  </a:lnTo>
                  <a:cubicBezTo>
                    <a:pt x="3101929" y="0"/>
                    <a:pt x="3646896" y="12134"/>
                    <a:pt x="3975650" y="354956"/>
                  </a:cubicBezTo>
                  <a:lnTo>
                    <a:pt x="6397971" y="2880928"/>
                  </a:lnTo>
                  <a:close/>
                </a:path>
              </a:pathLst>
            </a:custGeom>
            <a:blipFill>
              <a:blip r:embed="rId14"/>
              <a:stretch>
                <a:fillRect l="-41065" r="-47749" b="-6127"/>
              </a:stretch>
            </a:blipFill>
          </p:spPr>
        </p:sp>
      </p:grpSp>
      <p:sp>
        <p:nvSpPr>
          <p:cNvPr id="12" name="TextBox 12"/>
          <p:cNvSpPr txBox="1"/>
          <p:nvPr/>
        </p:nvSpPr>
        <p:spPr>
          <a:xfrm>
            <a:off x="1110805" y="3025144"/>
            <a:ext cx="11427969" cy="6501780"/>
          </a:xfrm>
          <a:prstGeom prst="rect">
            <a:avLst/>
          </a:prstGeom>
        </p:spPr>
        <p:txBody>
          <a:bodyPr lIns="0" tIns="0" rIns="0" bIns="0" rtlCol="0" anchor="t">
            <a:spAutoFit/>
          </a:bodyPr>
          <a:lstStyle/>
          <a:p>
            <a:pPr marL="603609" lvl="1" indent="-301805" algn="just" rtl="1">
              <a:lnSpc>
                <a:spcPts val="3914"/>
              </a:lnSpc>
              <a:buFont typeface="Arial"/>
              <a:buChar char="•"/>
            </a:pPr>
            <a:r>
              <a:rPr lang="ar-EG" sz="2795" dirty="0">
                <a:solidFill>
                  <a:srgbClr val="000000"/>
                </a:solidFill>
                <a:latin typeface="Canva Sans Bold"/>
                <a:ea typeface="Canva Sans Bold"/>
                <a:cs typeface="B Nazanin" panose="00000400000000000000" pitchFamily="2" charset="-78"/>
                <a:sym typeface="Canva Sans Bold"/>
                <a:rtl/>
              </a:rPr>
              <a:t> در هوش مصنوعی، </a:t>
            </a:r>
            <a:r>
              <a:rPr lang="ar-EG" sz="2795" dirty="0">
                <a:solidFill>
                  <a:schemeClr val="accent3">
                    <a:lumMod val="50000"/>
                  </a:schemeClr>
                </a:solidFill>
                <a:latin typeface="Canva Sans Bold"/>
                <a:ea typeface="Canva Sans Bold"/>
                <a:cs typeface="B Nazanin" panose="00000400000000000000" pitchFamily="2" charset="-78"/>
                <a:sym typeface="Canva Sans Bold"/>
                <a:rtl/>
              </a:rPr>
              <a:t>فضای وضعیت </a:t>
            </a:r>
            <a:r>
              <a:rPr lang="ar-EG" sz="2795" dirty="0">
                <a:solidFill>
                  <a:srgbClr val="000000"/>
                </a:solidFill>
                <a:latin typeface="Canva Sans Bold"/>
                <a:ea typeface="Canva Sans Bold"/>
                <a:cs typeface="B Nazanin" panose="00000400000000000000" pitchFamily="2" charset="-78"/>
                <a:sym typeface="Canva Sans Bold"/>
                <a:rtl/>
              </a:rPr>
              <a:t>(</a:t>
            </a:r>
            <a:r>
              <a:rPr lang="en-US" sz="2795" dirty="0">
                <a:solidFill>
                  <a:srgbClr val="000000"/>
                </a:solidFill>
                <a:latin typeface="Canva Sans Bold"/>
                <a:ea typeface="Canva Sans Bold"/>
                <a:cs typeface="B Nazanin" panose="00000400000000000000" pitchFamily="2" charset="-78"/>
                <a:sym typeface="Canva Sans Bold"/>
              </a:rPr>
              <a:t>State Space</a:t>
            </a:r>
            <a:r>
              <a:rPr lang="ar-EG" sz="2795" dirty="0">
                <a:solidFill>
                  <a:srgbClr val="000000"/>
                </a:solidFill>
                <a:latin typeface="Canva Sans Bold"/>
                <a:ea typeface="Canva Sans Bold"/>
                <a:cs typeface="B Nazanin" panose="00000400000000000000" pitchFamily="2" charset="-78"/>
                <a:sym typeface="Canva Sans Bold"/>
                <a:rtl/>
              </a:rPr>
              <a:t>) به مجموعه تمام حالات و موقعیت‌های ممکن برای حل یک مسئله خاص اطلاق می‌شود. این فضا به صورت یک گراف جهت‌دار یا درخت تصمیم نمایش داده می‌شود، که در آن هر گره بیانگر یک وضعیت ممکن و هر ضلع نشان‌دهنده انتقال از یک وضعیت به وضعیت دیگر است.</a:t>
            </a:r>
            <a:endParaRPr lang="fa-IR" sz="2795" dirty="0">
              <a:solidFill>
                <a:srgbClr val="000000"/>
              </a:solidFill>
              <a:latin typeface="Canva Sans Bold"/>
              <a:ea typeface="Canva Sans Bold"/>
              <a:cs typeface="B Nazanin" panose="00000400000000000000" pitchFamily="2" charset="-78"/>
              <a:sym typeface="Canva Sans Bold"/>
              <a:rtl/>
            </a:endParaRPr>
          </a:p>
          <a:p>
            <a:pPr marL="603609" lvl="1" indent="-301805" algn="just" rtl="1">
              <a:lnSpc>
                <a:spcPts val="3914"/>
              </a:lnSpc>
              <a:buFont typeface="Arial"/>
              <a:buChar char="•"/>
            </a:pPr>
            <a:endParaRPr lang="ar-EG" sz="2795" dirty="0">
              <a:solidFill>
                <a:srgbClr val="000000"/>
              </a:solidFill>
              <a:latin typeface="Canva Sans Bold"/>
              <a:ea typeface="Canva Sans Bold"/>
              <a:cs typeface="B Nazanin" panose="00000400000000000000" pitchFamily="2" charset="-78"/>
              <a:sym typeface="Canva Sans Bold"/>
              <a:rtl/>
            </a:endParaRPr>
          </a:p>
          <a:p>
            <a:pPr marL="603609" lvl="1" indent="-301805" algn="just" rtl="1">
              <a:lnSpc>
                <a:spcPts val="3914"/>
              </a:lnSpc>
              <a:buFont typeface="Arial"/>
              <a:buChar char="•"/>
            </a:pPr>
            <a:r>
              <a:rPr lang="ar-EG" sz="2795" dirty="0">
                <a:solidFill>
                  <a:srgbClr val="000000"/>
                </a:solidFill>
                <a:latin typeface="Canva Sans Bold"/>
                <a:ea typeface="Canva Sans Bold"/>
                <a:cs typeface="B Nazanin" panose="00000400000000000000" pitchFamily="2" charset="-78"/>
                <a:sym typeface="Canva Sans Bold"/>
                <a:rtl/>
              </a:rPr>
              <a:t>تحلیل و بررسی این فضای وضعیت بسیار اهمیت دارد، زیرا الگوریتم‌های جستجو در هوش مصنوعی بر اساس این فضا عمل می‌کنند. با شناخت بهتر فضای وضعیت، می‌توان الگوریتم‌های کارآمدتری برای یافتن بهترین مسیر و دستیابی به نتیجه مطلوب طراحی کرد.</a:t>
            </a:r>
            <a:endParaRPr lang="fa-IR" sz="2795" dirty="0">
              <a:solidFill>
                <a:srgbClr val="000000"/>
              </a:solidFill>
              <a:latin typeface="Canva Sans Bold"/>
              <a:ea typeface="Canva Sans Bold"/>
              <a:cs typeface="B Nazanin" panose="00000400000000000000" pitchFamily="2" charset="-78"/>
              <a:sym typeface="Canva Sans Bold"/>
              <a:rtl/>
            </a:endParaRPr>
          </a:p>
          <a:p>
            <a:pPr marL="603609" lvl="1" indent="-301805" algn="just" rtl="1">
              <a:lnSpc>
                <a:spcPts val="3914"/>
              </a:lnSpc>
              <a:buFont typeface="Arial"/>
              <a:buChar char="•"/>
            </a:pPr>
            <a:endParaRPr lang="ar-EG" sz="2795" dirty="0">
              <a:solidFill>
                <a:srgbClr val="000000"/>
              </a:solidFill>
              <a:latin typeface="Canva Sans Bold"/>
              <a:ea typeface="Canva Sans Bold"/>
              <a:cs typeface="B Nazanin" panose="00000400000000000000" pitchFamily="2" charset="-78"/>
              <a:sym typeface="Canva Sans Bold"/>
              <a:rtl/>
            </a:endParaRPr>
          </a:p>
          <a:p>
            <a:pPr marL="603609" lvl="1" indent="-301805" algn="just" rtl="1">
              <a:lnSpc>
                <a:spcPts val="3914"/>
              </a:lnSpc>
              <a:buFont typeface="Arial"/>
              <a:buChar char="•"/>
            </a:pPr>
            <a:r>
              <a:rPr lang="ar-EG" sz="2795" dirty="0">
                <a:solidFill>
                  <a:srgbClr val="000000"/>
                </a:solidFill>
                <a:latin typeface="Canva Sans Bold"/>
                <a:ea typeface="Canva Sans Bold"/>
                <a:cs typeface="B Nazanin" panose="00000400000000000000" pitchFamily="2" charset="-78"/>
                <a:sym typeface="Canva Sans Bold"/>
                <a:rtl/>
              </a:rPr>
              <a:t>نمایش فضای وضعیت به صورت گراف یا درخت، ارتباط بین حالات مختلف و مسیرهای ممکن را به خوبی نشان می‌دهد. این امکان را فراهم می‌آورد که الگوریتم‌های جستجوی هوشمندانه‌ای مانند بهینه‌سازی مسیر و پیمایش درخت را برای حل مسائل هوش مصنوعی به کار بر</a:t>
            </a:r>
            <a:r>
              <a:rPr lang="fa-IR" sz="2795" dirty="0">
                <a:solidFill>
                  <a:srgbClr val="000000"/>
                </a:solidFill>
                <a:latin typeface="Canva Sans Bold"/>
                <a:ea typeface="Canva Sans Bold"/>
                <a:cs typeface="B Nazanin" panose="00000400000000000000" pitchFamily="2" charset="-78"/>
                <a:sym typeface="Canva Sans Bold"/>
                <a:rtl/>
              </a:rPr>
              <a:t>یم</a:t>
            </a:r>
            <a:r>
              <a:rPr lang="ar-EG" sz="2795" dirty="0">
                <a:solidFill>
                  <a:srgbClr val="000000"/>
                </a:solidFill>
                <a:latin typeface="Canva Sans Bold"/>
                <a:ea typeface="Canva Sans Bold"/>
                <a:cs typeface="B Nazanin" panose="00000400000000000000" pitchFamily="2" charset="-78"/>
                <a:sym typeface="Canva Sans Bold"/>
                <a:rtl/>
              </a:rPr>
              <a:t>.</a:t>
            </a:r>
          </a:p>
          <a:p>
            <a:pPr algn="just" rtl="1">
              <a:lnSpc>
                <a:spcPts val="3914"/>
              </a:lnSpc>
            </a:pPr>
            <a:endParaRPr lang="ar-EG" sz="2795" dirty="0">
              <a:solidFill>
                <a:srgbClr val="000000"/>
              </a:solidFill>
              <a:latin typeface="Canva Sans Bold"/>
              <a:ea typeface="Canva Sans Bold"/>
              <a:cs typeface="B Nazanin" panose="00000400000000000000" pitchFamily="2" charset="-78"/>
              <a:sym typeface="Canva Sans Bold"/>
              <a:rtl/>
            </a:endParaRPr>
          </a:p>
        </p:txBody>
      </p:sp>
      <p:sp>
        <p:nvSpPr>
          <p:cNvPr id="13" name="TextBox 13"/>
          <p:cNvSpPr txBox="1"/>
          <p:nvPr/>
        </p:nvSpPr>
        <p:spPr>
          <a:xfrm>
            <a:off x="6444390" y="970272"/>
            <a:ext cx="10479485" cy="1025922"/>
          </a:xfrm>
          <a:prstGeom prst="rect">
            <a:avLst/>
          </a:prstGeom>
        </p:spPr>
        <p:txBody>
          <a:bodyPr lIns="0" tIns="0" rIns="0" bIns="0" rtlCol="0" anchor="t">
            <a:spAutoFit/>
          </a:bodyPr>
          <a:lstStyle/>
          <a:p>
            <a:pPr algn="ctr" rtl="1">
              <a:lnSpc>
                <a:spcPts val="7979"/>
              </a:lnSpc>
            </a:pPr>
            <a:r>
              <a:rPr lang="ar-EG" sz="6000" dirty="0">
                <a:solidFill>
                  <a:srgbClr val="4F826F"/>
                </a:solidFill>
                <a:latin typeface="Canva Sans Bold"/>
                <a:cs typeface="B Nazanin" panose="00000400000000000000" pitchFamily="2" charset="-78"/>
                <a:sym typeface="Canva Sans Bold"/>
                <a:rtl/>
              </a:rPr>
              <a:t>فضای وضعیت در هوش مصنوعی</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723899" y="5611420"/>
            <a:ext cx="4308088" cy="4308088"/>
          </a:xfrm>
          <a:custGeom>
            <a:avLst/>
            <a:gdLst/>
            <a:ahLst/>
            <a:cxnLst/>
            <a:rect l="l" t="t" r="r" b="b"/>
            <a:pathLst>
              <a:path w="4308088" h="4308088">
                <a:moveTo>
                  <a:pt x="0" y="0"/>
                </a:moveTo>
                <a:lnTo>
                  <a:pt x="4308088" y="0"/>
                </a:lnTo>
                <a:lnTo>
                  <a:pt x="4308088" y="4308088"/>
                </a:lnTo>
                <a:lnTo>
                  <a:pt x="0" y="4308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1749776" y="-142817"/>
            <a:ext cx="4183142" cy="4183142"/>
          </a:xfrm>
          <a:custGeom>
            <a:avLst/>
            <a:gdLst/>
            <a:ahLst/>
            <a:cxnLst/>
            <a:rect l="l" t="t" r="r" b="b"/>
            <a:pathLst>
              <a:path w="4183142" h="4183142">
                <a:moveTo>
                  <a:pt x="0" y="0"/>
                </a:moveTo>
                <a:lnTo>
                  <a:pt x="4183142" y="0"/>
                </a:lnTo>
                <a:lnTo>
                  <a:pt x="4183142" y="4183142"/>
                </a:lnTo>
                <a:lnTo>
                  <a:pt x="0" y="4183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700000">
            <a:off x="-807940" y="2352395"/>
            <a:ext cx="4193026" cy="4193026"/>
          </a:xfrm>
          <a:custGeom>
            <a:avLst/>
            <a:gdLst/>
            <a:ahLst/>
            <a:cxnLst/>
            <a:rect l="l" t="t" r="r" b="b"/>
            <a:pathLst>
              <a:path w="4193026" h="4193026">
                <a:moveTo>
                  <a:pt x="0" y="0"/>
                </a:moveTo>
                <a:lnTo>
                  <a:pt x="4193026" y="0"/>
                </a:lnTo>
                <a:lnTo>
                  <a:pt x="4193026" y="4193026"/>
                </a:lnTo>
                <a:lnTo>
                  <a:pt x="0" y="41930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220729" y="1939606"/>
            <a:ext cx="5018604" cy="5018604"/>
          </a:xfrm>
          <a:custGeom>
            <a:avLst/>
            <a:gdLst/>
            <a:ahLst/>
            <a:cxnLst/>
            <a:rect l="l" t="t" r="r" b="b"/>
            <a:pathLst>
              <a:path w="5018604" h="5018604">
                <a:moveTo>
                  <a:pt x="0" y="0"/>
                </a:moveTo>
                <a:lnTo>
                  <a:pt x="5018605" y="0"/>
                </a:lnTo>
                <a:lnTo>
                  <a:pt x="5018605" y="5018604"/>
                </a:lnTo>
                <a:lnTo>
                  <a:pt x="0" y="50186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7859375" y="-448632"/>
            <a:ext cx="593949" cy="11080454"/>
          </a:xfrm>
          <a:custGeom>
            <a:avLst/>
            <a:gdLst/>
            <a:ahLst/>
            <a:cxnLst/>
            <a:rect l="l" t="t" r="r" b="b"/>
            <a:pathLst>
              <a:path w="593949" h="11080454">
                <a:moveTo>
                  <a:pt x="0" y="0"/>
                </a:moveTo>
                <a:lnTo>
                  <a:pt x="593949" y="0"/>
                </a:lnTo>
                <a:lnTo>
                  <a:pt x="593949" y="11080454"/>
                </a:lnTo>
                <a:lnTo>
                  <a:pt x="0" y="110804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2700000">
            <a:off x="1391209" y="-141818"/>
            <a:ext cx="1346864" cy="1346864"/>
          </a:xfrm>
          <a:custGeom>
            <a:avLst/>
            <a:gdLst/>
            <a:ahLst/>
            <a:cxnLst/>
            <a:rect l="l" t="t" r="r" b="b"/>
            <a:pathLst>
              <a:path w="1346864" h="1346864">
                <a:moveTo>
                  <a:pt x="0" y="0"/>
                </a:moveTo>
                <a:lnTo>
                  <a:pt x="1346864" y="0"/>
                </a:lnTo>
                <a:lnTo>
                  <a:pt x="1346864" y="1346865"/>
                </a:lnTo>
                <a:lnTo>
                  <a:pt x="0" y="1346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rot="2700000">
            <a:off x="2983275" y="8348318"/>
            <a:ext cx="986295" cy="986295"/>
          </a:xfrm>
          <a:custGeom>
            <a:avLst/>
            <a:gdLst/>
            <a:ahLst/>
            <a:cxnLst/>
            <a:rect l="l" t="t" r="r" b="b"/>
            <a:pathLst>
              <a:path w="986295" h="986295">
                <a:moveTo>
                  <a:pt x="0" y="0"/>
                </a:moveTo>
                <a:lnTo>
                  <a:pt x="986295" y="0"/>
                </a:lnTo>
                <a:lnTo>
                  <a:pt x="986295" y="986295"/>
                </a:lnTo>
                <a:lnTo>
                  <a:pt x="0" y="9862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2700000">
            <a:off x="2348958" y="9262162"/>
            <a:ext cx="553439" cy="553439"/>
          </a:xfrm>
          <a:custGeom>
            <a:avLst/>
            <a:gdLst/>
            <a:ahLst/>
            <a:cxnLst/>
            <a:rect l="l" t="t" r="r" b="b"/>
            <a:pathLst>
              <a:path w="553439" h="553439">
                <a:moveTo>
                  <a:pt x="0" y="0"/>
                </a:moveTo>
                <a:lnTo>
                  <a:pt x="553439" y="0"/>
                </a:lnTo>
                <a:lnTo>
                  <a:pt x="553439" y="553439"/>
                </a:lnTo>
                <a:lnTo>
                  <a:pt x="0" y="553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700000">
            <a:off x="675323" y="7114735"/>
            <a:ext cx="755766" cy="755766"/>
          </a:xfrm>
          <a:custGeom>
            <a:avLst/>
            <a:gdLst/>
            <a:ahLst/>
            <a:cxnLst/>
            <a:rect l="l" t="t" r="r" b="b"/>
            <a:pathLst>
              <a:path w="755766" h="755766">
                <a:moveTo>
                  <a:pt x="0" y="0"/>
                </a:moveTo>
                <a:lnTo>
                  <a:pt x="755765" y="0"/>
                </a:lnTo>
                <a:lnTo>
                  <a:pt x="755765" y="755765"/>
                </a:lnTo>
                <a:lnTo>
                  <a:pt x="0" y="7557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rot="-2700000">
            <a:off x="-415942" y="2687133"/>
            <a:ext cx="3409032" cy="3523551"/>
            <a:chOff x="0" y="0"/>
            <a:chExt cx="7358469" cy="7605660"/>
          </a:xfrm>
        </p:grpSpPr>
        <p:sp>
          <p:nvSpPr>
            <p:cNvPr id="12" name="Freeform 12"/>
            <p:cNvSpPr/>
            <p:nvPr/>
          </p:nvSpPr>
          <p:spPr>
            <a:xfrm rot="2747999">
              <a:off x="-1220112" y="-1094011"/>
              <a:ext cx="9798731" cy="9793761"/>
            </a:xfrm>
            <a:custGeom>
              <a:avLst/>
              <a:gdLst/>
              <a:ahLst/>
              <a:cxnLst/>
              <a:rect l="l" t="t" r="r" b="b"/>
              <a:pathLst>
                <a:path w="9798731" h="9793761">
                  <a:moveTo>
                    <a:pt x="9291693" y="4036093"/>
                  </a:moveTo>
                  <a:cubicBezTo>
                    <a:pt x="9788723" y="4519433"/>
                    <a:pt x="9798731" y="5313404"/>
                    <a:pt x="9316454" y="5809341"/>
                  </a:cubicBezTo>
                  <a:lnTo>
                    <a:pt x="5934847" y="9286723"/>
                  </a:lnTo>
                  <a:cubicBezTo>
                    <a:pt x="5451507" y="9783752"/>
                    <a:pt x="4657535" y="9793761"/>
                    <a:pt x="4161599" y="9311484"/>
                  </a:cubicBezTo>
                  <a:lnTo>
                    <a:pt x="507038" y="5757578"/>
                  </a:lnTo>
                  <a:cubicBezTo>
                    <a:pt x="10008" y="5274239"/>
                    <a:pt x="0" y="4480267"/>
                    <a:pt x="482277" y="3984330"/>
                  </a:cubicBezTo>
                  <a:lnTo>
                    <a:pt x="3863795" y="507038"/>
                  </a:lnTo>
                  <a:cubicBezTo>
                    <a:pt x="4347135" y="10009"/>
                    <a:pt x="5141107" y="0"/>
                    <a:pt x="5637044" y="482277"/>
                  </a:cubicBezTo>
                  <a:lnTo>
                    <a:pt x="9291605" y="4036183"/>
                  </a:lnTo>
                  <a:close/>
                </a:path>
              </a:pathLst>
            </a:custGeom>
            <a:blipFill>
              <a:blip r:embed="rId12"/>
              <a:stretch>
                <a:fillRect l="-18680" r="-44262" b="-8821"/>
              </a:stretch>
            </a:blipFill>
          </p:spPr>
        </p:sp>
      </p:grpSp>
      <p:sp>
        <p:nvSpPr>
          <p:cNvPr id="13" name="Freeform 13"/>
          <p:cNvSpPr/>
          <p:nvPr/>
        </p:nvSpPr>
        <p:spPr>
          <a:xfrm>
            <a:off x="297044" y="-254341"/>
            <a:ext cx="756161" cy="756161"/>
          </a:xfrm>
          <a:custGeom>
            <a:avLst/>
            <a:gdLst/>
            <a:ahLst/>
            <a:cxnLst/>
            <a:rect l="l" t="t" r="r" b="b"/>
            <a:pathLst>
              <a:path w="756161" h="756161">
                <a:moveTo>
                  <a:pt x="0" y="0"/>
                </a:moveTo>
                <a:lnTo>
                  <a:pt x="756161" y="0"/>
                </a:lnTo>
                <a:lnTo>
                  <a:pt x="756161" y="756161"/>
                </a:lnTo>
                <a:lnTo>
                  <a:pt x="0" y="75616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TextBox 14"/>
          <p:cNvSpPr txBox="1"/>
          <p:nvPr/>
        </p:nvSpPr>
        <p:spPr>
          <a:xfrm>
            <a:off x="4206535" y="1850494"/>
            <a:ext cx="13494212" cy="7688387"/>
          </a:xfrm>
          <a:prstGeom prst="rect">
            <a:avLst/>
          </a:prstGeom>
        </p:spPr>
        <p:txBody>
          <a:bodyPr lIns="0" tIns="0" rIns="0" bIns="0" rtlCol="0" anchor="t">
            <a:spAutoFit/>
          </a:bodyPr>
          <a:lstStyle/>
          <a:p>
            <a:pPr marL="603609" lvl="1" indent="-301805" algn="just" rtl="1">
              <a:lnSpc>
                <a:spcPct val="150000"/>
              </a:lnSpc>
              <a:buFont typeface="Arial"/>
              <a:buChar char="•"/>
            </a:pPr>
            <a:r>
              <a:rPr lang="ar-EG" sz="2795" dirty="0">
                <a:solidFill>
                  <a:srgbClr val="000000"/>
                </a:solidFill>
                <a:latin typeface="Canva Sans Bold"/>
                <a:ea typeface="Canva Sans Bold"/>
                <a:cs typeface="B Nazanin" panose="00000400000000000000" pitchFamily="2" charset="-78"/>
                <a:sym typeface="Canva Sans Bold"/>
                <a:rtl/>
              </a:rPr>
              <a:t>«</a:t>
            </a:r>
            <a:r>
              <a:rPr lang="ar-EG" sz="2795" b="1" dirty="0">
                <a:solidFill>
                  <a:schemeClr val="accent3">
                    <a:lumMod val="50000"/>
                  </a:schemeClr>
                </a:solidFill>
                <a:latin typeface="Canva Sans Bold"/>
                <a:ea typeface="Canva Sans Bold"/>
                <a:cs typeface="B Nazanin" panose="00000400000000000000" pitchFamily="2" charset="-78"/>
                <a:sym typeface="Canva Sans Bold"/>
                <a:rtl/>
              </a:rPr>
              <a:t>انتقال</a:t>
            </a:r>
            <a:r>
              <a:rPr lang="ar-EG" sz="2795" dirty="0">
                <a:solidFill>
                  <a:srgbClr val="000000"/>
                </a:solidFill>
                <a:latin typeface="Canva Sans Bold"/>
                <a:ea typeface="Canva Sans Bold"/>
                <a:cs typeface="B Nazanin" panose="00000400000000000000" pitchFamily="2" charset="-78"/>
                <a:sym typeface="Canva Sans Bold"/>
                <a:rtl/>
              </a:rPr>
              <a:t>» :(</a:t>
            </a:r>
            <a:r>
              <a:rPr lang="en-US" sz="2795" dirty="0">
                <a:solidFill>
                  <a:schemeClr val="accent3">
                    <a:lumMod val="50000"/>
                  </a:schemeClr>
                </a:solidFill>
                <a:latin typeface="Canva Sans Bold"/>
                <a:ea typeface="Canva Sans Bold"/>
                <a:cs typeface="B Nazanin" panose="00000400000000000000" pitchFamily="2" charset="-78"/>
                <a:sym typeface="Canva Sans Bold"/>
              </a:rPr>
              <a:t>Transition</a:t>
            </a:r>
            <a:r>
              <a:rPr lang="ar-EG" sz="2795" dirty="0">
                <a:solidFill>
                  <a:srgbClr val="000000"/>
                </a:solidFill>
                <a:latin typeface="Canva Sans Bold"/>
                <a:ea typeface="Canva Sans Bold"/>
                <a:cs typeface="B Nazanin" panose="00000400000000000000" pitchFamily="2" charset="-78"/>
                <a:sym typeface="Canva Sans Bold"/>
                <a:rtl/>
              </a:rPr>
              <a:t>) به عمل جابه‌جایی میان موقعیت‌های مختلف گفته می‌شود.</a:t>
            </a:r>
          </a:p>
          <a:p>
            <a:pPr marL="603609" lvl="1" indent="-301805" algn="just" rtl="1">
              <a:lnSpc>
                <a:spcPct val="150000"/>
              </a:lnSpc>
              <a:buFont typeface="Arial"/>
              <a:buChar char="•"/>
            </a:pPr>
            <a:r>
              <a:rPr lang="ar-EG" sz="2795" dirty="0">
                <a:solidFill>
                  <a:srgbClr val="000000"/>
                </a:solidFill>
                <a:latin typeface="Canva Sans Bold"/>
                <a:ea typeface="Canva Sans Bold"/>
                <a:cs typeface="B Nazanin" panose="00000400000000000000" pitchFamily="2" charset="-78"/>
                <a:sym typeface="Canva Sans Bold"/>
                <a:rtl/>
              </a:rPr>
              <a:t>«</a:t>
            </a:r>
            <a:r>
              <a:rPr lang="ar-EG" sz="2795" b="1" dirty="0">
                <a:solidFill>
                  <a:schemeClr val="accent3">
                    <a:lumMod val="50000"/>
                  </a:schemeClr>
                </a:solidFill>
                <a:latin typeface="Canva Sans Bold"/>
                <a:ea typeface="Canva Sans Bold"/>
                <a:cs typeface="B Nazanin" panose="00000400000000000000" pitchFamily="2" charset="-78"/>
                <a:sym typeface="Canva Sans Bold"/>
                <a:rtl/>
              </a:rPr>
              <a:t>فضای جستجو</a:t>
            </a:r>
            <a:r>
              <a:rPr lang="ar-EG" sz="2795" dirty="0">
                <a:solidFill>
                  <a:srgbClr val="000000"/>
                </a:solidFill>
                <a:latin typeface="Canva Sans Bold"/>
                <a:ea typeface="Canva Sans Bold"/>
                <a:cs typeface="B Nazanin" panose="00000400000000000000" pitchFamily="2" charset="-78"/>
                <a:sym typeface="Canva Sans Bold"/>
                <a:rtl/>
              </a:rPr>
              <a:t>» :(</a:t>
            </a:r>
            <a:r>
              <a:rPr lang="en-US" sz="2795" dirty="0">
                <a:solidFill>
                  <a:schemeClr val="accent3">
                    <a:lumMod val="50000"/>
                  </a:schemeClr>
                </a:solidFill>
                <a:latin typeface="Canva Sans Bold"/>
                <a:ea typeface="Canva Sans Bold"/>
                <a:cs typeface="B Nazanin" panose="00000400000000000000" pitchFamily="2" charset="-78"/>
                <a:sym typeface="Canva Sans Bold"/>
              </a:rPr>
              <a:t>Search</a:t>
            </a:r>
            <a:r>
              <a:rPr lang="en-US" sz="2795" dirty="0">
                <a:solidFill>
                  <a:srgbClr val="000000"/>
                </a:solidFill>
                <a:latin typeface="Canva Sans Bold"/>
                <a:ea typeface="Canva Sans Bold"/>
                <a:cs typeface="B Nazanin" panose="00000400000000000000" pitchFamily="2" charset="-78"/>
                <a:sym typeface="Canva Sans Bold"/>
              </a:rPr>
              <a:t> </a:t>
            </a:r>
            <a:r>
              <a:rPr lang="en-US" sz="2795" dirty="0">
                <a:solidFill>
                  <a:schemeClr val="accent3">
                    <a:lumMod val="50000"/>
                  </a:schemeClr>
                </a:solidFill>
                <a:latin typeface="Canva Sans Bold"/>
                <a:ea typeface="Canva Sans Bold"/>
                <a:cs typeface="B Nazanin" panose="00000400000000000000" pitchFamily="2" charset="-78"/>
                <a:sym typeface="Canva Sans Bold"/>
              </a:rPr>
              <a:t>Space</a:t>
            </a:r>
            <a:r>
              <a:rPr lang="ar-EG" sz="2795" dirty="0">
                <a:solidFill>
                  <a:srgbClr val="000000"/>
                </a:solidFill>
                <a:latin typeface="Canva Sans Bold"/>
                <a:ea typeface="Canva Sans Bold"/>
                <a:cs typeface="B Nazanin" panose="00000400000000000000" pitchFamily="2" charset="-78"/>
                <a:sym typeface="Canva Sans Bold"/>
                <a:rtl/>
              </a:rPr>
              <a:t>) به مجموع</a:t>
            </a:r>
            <a:r>
              <a:rPr lang="fa-IR" sz="2795" dirty="0">
                <a:solidFill>
                  <a:srgbClr val="000000"/>
                </a:solidFill>
                <a:latin typeface="Canva Sans Bold"/>
                <a:ea typeface="Canva Sans Bold"/>
                <a:cs typeface="B Nazanin" panose="00000400000000000000" pitchFamily="2" charset="-78"/>
                <a:sym typeface="Canva Sans Bold"/>
                <a:rtl/>
              </a:rPr>
              <a:t>ه</a:t>
            </a:r>
            <a:r>
              <a:rPr lang="ar-EG" sz="2795" dirty="0">
                <a:solidFill>
                  <a:srgbClr val="000000"/>
                </a:solidFill>
                <a:latin typeface="Canva Sans Bold"/>
                <a:ea typeface="Canva Sans Bold"/>
                <a:cs typeface="B Nazanin" panose="00000400000000000000" pitchFamily="2" charset="-78"/>
                <a:sym typeface="Canva Sans Bold"/>
                <a:rtl/>
              </a:rPr>
              <a:t> تمام موقعیت‌های </a:t>
            </a:r>
            <a:r>
              <a:rPr lang="fa-IR" sz="2795" dirty="0">
                <a:solidFill>
                  <a:srgbClr val="000000"/>
                </a:solidFill>
                <a:latin typeface="Canva Sans Bold"/>
                <a:ea typeface="Canva Sans Bold"/>
                <a:cs typeface="B Nazanin" panose="00000400000000000000" pitchFamily="2" charset="-78"/>
                <a:sym typeface="Canva Sans Bold"/>
                <a:rtl/>
              </a:rPr>
              <a:t>جستجوی </a:t>
            </a:r>
            <a:r>
              <a:rPr lang="ar-EG" sz="2795" dirty="0">
                <a:solidFill>
                  <a:srgbClr val="000000"/>
                </a:solidFill>
                <a:latin typeface="Canva Sans Bold"/>
                <a:ea typeface="Canva Sans Bold"/>
                <a:cs typeface="B Nazanin" panose="00000400000000000000" pitchFamily="2" charset="-78"/>
                <a:sym typeface="Canva Sans Bold"/>
                <a:rtl/>
              </a:rPr>
              <a:t>موجود در مسئله گفته می‌شود.</a:t>
            </a:r>
          </a:p>
          <a:p>
            <a:pPr marL="603609" lvl="1" indent="-301805" algn="just" rtl="1">
              <a:lnSpc>
                <a:spcPct val="150000"/>
              </a:lnSpc>
              <a:buFont typeface="Arial"/>
              <a:buChar char="•"/>
            </a:pPr>
            <a:r>
              <a:rPr lang="ar-EG" sz="2795" dirty="0">
                <a:solidFill>
                  <a:srgbClr val="000000"/>
                </a:solidFill>
                <a:latin typeface="Canva Sans Bold"/>
                <a:ea typeface="Canva Sans Bold"/>
                <a:cs typeface="B Nazanin" panose="00000400000000000000" pitchFamily="2" charset="-78"/>
                <a:sym typeface="Canva Sans Bold"/>
                <a:rtl/>
              </a:rPr>
              <a:t>«</a:t>
            </a:r>
            <a:r>
              <a:rPr lang="ar-EG" sz="2795" b="1" dirty="0">
                <a:solidFill>
                  <a:schemeClr val="accent3">
                    <a:lumMod val="50000"/>
                  </a:schemeClr>
                </a:solidFill>
                <a:latin typeface="Canva Sans Bold"/>
                <a:ea typeface="Canva Sans Bold"/>
                <a:cs typeface="B Nazanin" panose="00000400000000000000" pitchFamily="2" charset="-78"/>
                <a:sym typeface="Canva Sans Bold"/>
                <a:rtl/>
              </a:rPr>
              <a:t>موقعیت شروع</a:t>
            </a:r>
            <a:r>
              <a:rPr lang="ar-EG" sz="2795" dirty="0">
                <a:solidFill>
                  <a:srgbClr val="000000"/>
                </a:solidFill>
                <a:latin typeface="Canva Sans Bold"/>
                <a:ea typeface="Canva Sans Bold"/>
                <a:cs typeface="B Nazanin" panose="00000400000000000000" pitchFamily="2" charset="-78"/>
                <a:sym typeface="Canva Sans Bold"/>
                <a:rtl/>
              </a:rPr>
              <a:t>» :(</a:t>
            </a:r>
            <a:r>
              <a:rPr lang="en-US" sz="2795" dirty="0">
                <a:solidFill>
                  <a:schemeClr val="accent3">
                    <a:lumMod val="50000"/>
                  </a:schemeClr>
                </a:solidFill>
                <a:latin typeface="Canva Sans Bold"/>
                <a:ea typeface="Canva Sans Bold"/>
                <a:cs typeface="B Nazanin" panose="00000400000000000000" pitchFamily="2" charset="-78"/>
                <a:sym typeface="Canva Sans Bold"/>
              </a:rPr>
              <a:t>Initial</a:t>
            </a:r>
            <a:r>
              <a:rPr lang="en-US" sz="2795" dirty="0">
                <a:solidFill>
                  <a:srgbClr val="000000"/>
                </a:solidFill>
                <a:latin typeface="Canva Sans Bold"/>
                <a:ea typeface="Canva Sans Bold"/>
                <a:cs typeface="B Nazanin" panose="00000400000000000000" pitchFamily="2" charset="-78"/>
                <a:sym typeface="Canva Sans Bold"/>
              </a:rPr>
              <a:t> </a:t>
            </a:r>
            <a:r>
              <a:rPr lang="en-US" sz="2795" dirty="0">
                <a:solidFill>
                  <a:schemeClr val="accent3">
                    <a:lumMod val="50000"/>
                  </a:schemeClr>
                </a:solidFill>
                <a:latin typeface="Canva Sans Bold"/>
                <a:ea typeface="Canva Sans Bold"/>
                <a:cs typeface="B Nazanin" panose="00000400000000000000" pitchFamily="2" charset="-78"/>
                <a:sym typeface="Canva Sans Bold"/>
              </a:rPr>
              <a:t>State</a:t>
            </a:r>
            <a:r>
              <a:rPr lang="ar-EG" sz="2795" dirty="0">
                <a:solidFill>
                  <a:srgbClr val="000000"/>
                </a:solidFill>
                <a:latin typeface="Canva Sans Bold"/>
                <a:ea typeface="Canva Sans Bold"/>
                <a:cs typeface="B Nazanin" panose="00000400000000000000" pitchFamily="2" charset="-78"/>
                <a:sym typeface="Canva Sans Bold"/>
                <a:rtl/>
              </a:rPr>
              <a:t>) موقعیتی که عامل هوشمند، فرایند جستجو را از آن‌جا شروع می‌کند.</a:t>
            </a:r>
          </a:p>
          <a:p>
            <a:pPr marL="603609" lvl="1" indent="-301805" algn="just" rtl="1">
              <a:lnSpc>
                <a:spcPct val="150000"/>
              </a:lnSpc>
              <a:buFont typeface="Arial"/>
              <a:buChar char="•"/>
            </a:pPr>
            <a:r>
              <a:rPr lang="ar-EG" sz="2795" dirty="0">
                <a:solidFill>
                  <a:srgbClr val="000000"/>
                </a:solidFill>
                <a:latin typeface="Canva Sans Bold"/>
                <a:ea typeface="Canva Sans Bold"/>
                <a:cs typeface="B Nazanin" panose="00000400000000000000" pitchFamily="2" charset="-78"/>
                <a:sym typeface="Canva Sans Bold"/>
                <a:rtl/>
              </a:rPr>
              <a:t>«</a:t>
            </a:r>
            <a:r>
              <a:rPr lang="ar-EG" sz="2795" b="1" dirty="0">
                <a:solidFill>
                  <a:schemeClr val="accent3">
                    <a:lumMod val="50000"/>
                  </a:schemeClr>
                </a:solidFill>
                <a:latin typeface="Canva Sans Bold"/>
                <a:ea typeface="Canva Sans Bold"/>
                <a:cs typeface="B Nazanin" panose="00000400000000000000" pitchFamily="2" charset="-78"/>
                <a:sym typeface="Canva Sans Bold"/>
                <a:rtl/>
              </a:rPr>
              <a:t>موقعیت میانی</a:t>
            </a:r>
            <a:r>
              <a:rPr lang="ar-EG" sz="2795" dirty="0">
                <a:solidFill>
                  <a:srgbClr val="000000"/>
                </a:solidFill>
                <a:latin typeface="Canva Sans Bold"/>
                <a:ea typeface="Canva Sans Bold"/>
                <a:cs typeface="B Nazanin" panose="00000400000000000000" pitchFamily="2" charset="-78"/>
                <a:sym typeface="Canva Sans Bold"/>
                <a:rtl/>
              </a:rPr>
              <a:t>» :(</a:t>
            </a:r>
            <a:r>
              <a:rPr lang="en-US" sz="2795" dirty="0">
                <a:solidFill>
                  <a:schemeClr val="accent3">
                    <a:lumMod val="50000"/>
                  </a:schemeClr>
                </a:solidFill>
                <a:latin typeface="Canva Sans Bold"/>
                <a:ea typeface="Canva Sans Bold"/>
                <a:cs typeface="B Nazanin" panose="00000400000000000000" pitchFamily="2" charset="-78"/>
                <a:sym typeface="Canva Sans Bold"/>
              </a:rPr>
              <a:t>Intermediate</a:t>
            </a:r>
            <a:r>
              <a:rPr lang="en-US" sz="2795" dirty="0">
                <a:solidFill>
                  <a:srgbClr val="000000"/>
                </a:solidFill>
                <a:latin typeface="Canva Sans Bold"/>
                <a:ea typeface="Canva Sans Bold"/>
                <a:cs typeface="B Nazanin" panose="00000400000000000000" pitchFamily="2" charset="-78"/>
                <a:sym typeface="Canva Sans Bold"/>
              </a:rPr>
              <a:t> </a:t>
            </a:r>
            <a:r>
              <a:rPr lang="en-US" sz="2795" dirty="0">
                <a:solidFill>
                  <a:schemeClr val="accent3">
                    <a:lumMod val="50000"/>
                  </a:schemeClr>
                </a:solidFill>
                <a:latin typeface="Canva Sans Bold"/>
                <a:ea typeface="Canva Sans Bold"/>
                <a:cs typeface="B Nazanin" panose="00000400000000000000" pitchFamily="2" charset="-78"/>
                <a:sym typeface="Canva Sans Bold"/>
              </a:rPr>
              <a:t>State</a:t>
            </a:r>
            <a:r>
              <a:rPr lang="ar-EG" sz="2795" dirty="0">
                <a:solidFill>
                  <a:srgbClr val="000000"/>
                </a:solidFill>
                <a:latin typeface="Canva Sans Bold"/>
                <a:ea typeface="Canva Sans Bold"/>
                <a:cs typeface="B Nazanin" panose="00000400000000000000" pitchFamily="2" charset="-78"/>
                <a:sym typeface="Canva Sans Bold"/>
                <a:rtl/>
              </a:rPr>
              <a:t>) موقعیت‌هایی که در فاصله میان موقعیت شروع و پایان واقع شده‌اند و باید پیمایش شوند.</a:t>
            </a:r>
          </a:p>
          <a:p>
            <a:pPr marL="603609" lvl="1" indent="-301805" algn="just" rtl="1">
              <a:lnSpc>
                <a:spcPct val="150000"/>
              </a:lnSpc>
              <a:buFont typeface="Arial"/>
              <a:buChar char="•"/>
            </a:pPr>
            <a:r>
              <a:rPr lang="ar-EG" sz="2795" dirty="0">
                <a:solidFill>
                  <a:srgbClr val="000000"/>
                </a:solidFill>
                <a:latin typeface="Canva Sans Bold"/>
                <a:ea typeface="Canva Sans Bold"/>
                <a:cs typeface="B Nazanin" panose="00000400000000000000" pitchFamily="2" charset="-78"/>
                <a:sym typeface="Canva Sans Bold"/>
                <a:rtl/>
              </a:rPr>
              <a:t>«</a:t>
            </a:r>
            <a:r>
              <a:rPr lang="ar-EG" sz="2795" b="1" dirty="0">
                <a:solidFill>
                  <a:schemeClr val="accent3">
                    <a:lumMod val="50000"/>
                  </a:schemeClr>
                </a:solidFill>
                <a:latin typeface="Canva Sans Bold"/>
                <a:ea typeface="Canva Sans Bold"/>
                <a:cs typeface="B Nazanin" panose="00000400000000000000" pitchFamily="2" charset="-78"/>
                <a:sym typeface="Canva Sans Bold"/>
                <a:rtl/>
              </a:rPr>
              <a:t>موقعیت هدف</a:t>
            </a:r>
            <a:r>
              <a:rPr lang="ar-EG" sz="2795" dirty="0">
                <a:solidFill>
                  <a:srgbClr val="000000"/>
                </a:solidFill>
                <a:latin typeface="Canva Sans Bold"/>
                <a:ea typeface="Canva Sans Bold"/>
                <a:cs typeface="B Nazanin" panose="00000400000000000000" pitchFamily="2" charset="-78"/>
                <a:sym typeface="Canva Sans Bold"/>
                <a:rtl/>
              </a:rPr>
              <a:t>» :(</a:t>
            </a:r>
            <a:r>
              <a:rPr lang="en-US" sz="2795" dirty="0">
                <a:solidFill>
                  <a:schemeClr val="accent3">
                    <a:lumMod val="50000"/>
                  </a:schemeClr>
                </a:solidFill>
                <a:latin typeface="Canva Sans Bold"/>
                <a:ea typeface="Canva Sans Bold"/>
                <a:cs typeface="B Nazanin" panose="00000400000000000000" pitchFamily="2" charset="-78"/>
                <a:sym typeface="Canva Sans Bold"/>
              </a:rPr>
              <a:t>Goal</a:t>
            </a:r>
            <a:r>
              <a:rPr lang="en-US" sz="2795" dirty="0">
                <a:solidFill>
                  <a:srgbClr val="000000"/>
                </a:solidFill>
                <a:latin typeface="Canva Sans Bold"/>
                <a:ea typeface="Canva Sans Bold"/>
                <a:cs typeface="B Nazanin" panose="00000400000000000000" pitchFamily="2" charset="-78"/>
                <a:sym typeface="Canva Sans Bold"/>
              </a:rPr>
              <a:t> </a:t>
            </a:r>
            <a:r>
              <a:rPr lang="en-US" sz="2795" dirty="0">
                <a:solidFill>
                  <a:schemeClr val="accent3">
                    <a:lumMod val="50000"/>
                  </a:schemeClr>
                </a:solidFill>
                <a:latin typeface="Canva Sans Bold"/>
                <a:ea typeface="Canva Sans Bold"/>
                <a:cs typeface="B Nazanin" panose="00000400000000000000" pitchFamily="2" charset="-78"/>
                <a:sym typeface="Canva Sans Bold"/>
              </a:rPr>
              <a:t>State</a:t>
            </a:r>
            <a:r>
              <a:rPr lang="ar-EG" sz="2795" dirty="0">
                <a:solidFill>
                  <a:srgbClr val="000000"/>
                </a:solidFill>
                <a:latin typeface="Canva Sans Bold"/>
                <a:ea typeface="Canva Sans Bold"/>
                <a:cs typeface="B Nazanin" panose="00000400000000000000" pitchFamily="2" charset="-78"/>
                <a:sym typeface="Canva Sans Bold"/>
                <a:rtl/>
              </a:rPr>
              <a:t>) موقعیتی که در آن، فرایند جستجو به پایان می‌رسد.‍</a:t>
            </a:r>
          </a:p>
          <a:p>
            <a:pPr marL="603609" lvl="1" indent="-301805" algn="just" rtl="1">
              <a:lnSpc>
                <a:spcPct val="150000"/>
              </a:lnSpc>
              <a:buFont typeface="Arial"/>
              <a:buChar char="•"/>
            </a:pPr>
            <a:r>
              <a:rPr lang="ar-EG" sz="2795" dirty="0">
                <a:solidFill>
                  <a:srgbClr val="000000"/>
                </a:solidFill>
                <a:latin typeface="Canva Sans Bold"/>
                <a:ea typeface="Canva Sans Bold"/>
                <a:cs typeface="B Nazanin" panose="00000400000000000000" pitchFamily="2" charset="-78"/>
                <a:sym typeface="Canva Sans Bold"/>
                <a:rtl/>
              </a:rPr>
              <a:t>«</a:t>
            </a:r>
            <a:r>
              <a:rPr lang="ar-EG" sz="2795" b="1" dirty="0">
                <a:solidFill>
                  <a:schemeClr val="accent3">
                    <a:lumMod val="50000"/>
                  </a:schemeClr>
                </a:solidFill>
                <a:latin typeface="Canva Sans Bold"/>
                <a:ea typeface="Canva Sans Bold"/>
                <a:cs typeface="B Nazanin" panose="00000400000000000000" pitchFamily="2" charset="-78"/>
                <a:sym typeface="Canva Sans Bold"/>
                <a:rtl/>
              </a:rPr>
              <a:t>درخت جستجو</a:t>
            </a:r>
            <a:r>
              <a:rPr lang="ar-EG" sz="2795" dirty="0">
                <a:solidFill>
                  <a:srgbClr val="000000"/>
                </a:solidFill>
                <a:latin typeface="Canva Sans Bold"/>
                <a:ea typeface="Canva Sans Bold"/>
                <a:cs typeface="B Nazanin" panose="00000400000000000000" pitchFamily="2" charset="-78"/>
                <a:sym typeface="Canva Sans Bold"/>
                <a:rtl/>
              </a:rPr>
              <a:t>» :(</a:t>
            </a:r>
            <a:r>
              <a:rPr lang="en-US" sz="2795" dirty="0">
                <a:solidFill>
                  <a:schemeClr val="accent3">
                    <a:lumMod val="50000"/>
                  </a:schemeClr>
                </a:solidFill>
                <a:latin typeface="Canva Sans Bold"/>
                <a:ea typeface="Canva Sans Bold"/>
                <a:cs typeface="B Nazanin" panose="00000400000000000000" pitchFamily="2" charset="-78"/>
                <a:sym typeface="Canva Sans Bold"/>
              </a:rPr>
              <a:t>Search</a:t>
            </a:r>
            <a:r>
              <a:rPr lang="en-US" sz="2795" dirty="0">
                <a:solidFill>
                  <a:srgbClr val="000000"/>
                </a:solidFill>
                <a:latin typeface="Canva Sans Bold"/>
                <a:ea typeface="Canva Sans Bold"/>
                <a:cs typeface="B Nazanin" panose="00000400000000000000" pitchFamily="2" charset="-78"/>
                <a:sym typeface="Canva Sans Bold"/>
              </a:rPr>
              <a:t> </a:t>
            </a:r>
            <a:r>
              <a:rPr lang="en-US" sz="2795" dirty="0">
                <a:solidFill>
                  <a:schemeClr val="accent3">
                    <a:lumMod val="50000"/>
                  </a:schemeClr>
                </a:solidFill>
                <a:latin typeface="Canva Sans Bold"/>
                <a:ea typeface="Canva Sans Bold"/>
                <a:cs typeface="B Nazanin" panose="00000400000000000000" pitchFamily="2" charset="-78"/>
                <a:sym typeface="Canva Sans Bold"/>
              </a:rPr>
              <a:t>Tree</a:t>
            </a:r>
            <a:r>
              <a:rPr lang="ar-EG" sz="2795" dirty="0">
                <a:solidFill>
                  <a:srgbClr val="000000"/>
                </a:solidFill>
                <a:latin typeface="Canva Sans Bold"/>
                <a:ea typeface="Canva Sans Bold"/>
                <a:cs typeface="B Nazanin" panose="00000400000000000000" pitchFamily="2" charset="-78"/>
                <a:sym typeface="Canva Sans Bold"/>
                <a:rtl/>
              </a:rPr>
              <a:t>) طرح‌واره‌ای به شکل درخت برای نمایش مسئله. وضعیت شروع در درخت جستجو، گره ریشه (</a:t>
            </a:r>
            <a:r>
              <a:rPr lang="en-US" sz="2795" dirty="0">
                <a:solidFill>
                  <a:schemeClr val="accent3">
                    <a:lumMod val="50000"/>
                  </a:schemeClr>
                </a:solidFill>
                <a:latin typeface="Canva Sans Bold"/>
                <a:ea typeface="Canva Sans Bold"/>
                <a:cs typeface="B Nazanin" panose="00000400000000000000" pitchFamily="2" charset="-78"/>
                <a:sym typeface="Canva Sans Bold"/>
              </a:rPr>
              <a:t>Root</a:t>
            </a:r>
            <a:r>
              <a:rPr lang="en-US" sz="2795" dirty="0">
                <a:solidFill>
                  <a:srgbClr val="000000"/>
                </a:solidFill>
                <a:latin typeface="Canva Sans Bold"/>
                <a:ea typeface="Canva Sans Bold"/>
                <a:cs typeface="B Nazanin" panose="00000400000000000000" pitchFamily="2" charset="-78"/>
                <a:sym typeface="Canva Sans Bold"/>
              </a:rPr>
              <a:t> </a:t>
            </a:r>
            <a:r>
              <a:rPr lang="en-US" sz="2795" dirty="0">
                <a:solidFill>
                  <a:schemeClr val="accent3">
                    <a:lumMod val="50000"/>
                  </a:schemeClr>
                </a:solidFill>
                <a:latin typeface="Canva Sans Bold"/>
                <a:ea typeface="Canva Sans Bold"/>
                <a:cs typeface="B Nazanin" panose="00000400000000000000" pitchFamily="2" charset="-78"/>
                <a:sym typeface="Canva Sans Bold"/>
              </a:rPr>
              <a:t>Node</a:t>
            </a:r>
            <a:r>
              <a:rPr lang="ar-EG" sz="2795" dirty="0">
                <a:solidFill>
                  <a:srgbClr val="000000"/>
                </a:solidFill>
                <a:latin typeface="Canva Sans Bold"/>
                <a:ea typeface="Canva Sans Bold"/>
                <a:cs typeface="B Nazanin" panose="00000400000000000000" pitchFamily="2" charset="-78"/>
                <a:sym typeface="Canva Sans Bold"/>
                <a:rtl/>
              </a:rPr>
              <a:t>) یا همان موقعیت شروع است.</a:t>
            </a:r>
          </a:p>
          <a:p>
            <a:pPr marL="603609" lvl="1" indent="-301805" algn="just" rtl="1">
              <a:lnSpc>
                <a:spcPct val="150000"/>
              </a:lnSpc>
              <a:buFont typeface="Arial"/>
              <a:buChar char="•"/>
            </a:pPr>
            <a:r>
              <a:rPr lang="ar-EG" sz="2795" dirty="0">
                <a:solidFill>
                  <a:srgbClr val="000000"/>
                </a:solidFill>
                <a:latin typeface="Canva Sans Bold"/>
                <a:ea typeface="Canva Sans Bold"/>
                <a:cs typeface="B Nazanin" panose="00000400000000000000" pitchFamily="2" charset="-78"/>
                <a:sym typeface="Canva Sans Bold"/>
                <a:rtl/>
              </a:rPr>
              <a:t>«</a:t>
            </a:r>
            <a:r>
              <a:rPr lang="ar-EG" sz="2795" b="1" dirty="0">
                <a:solidFill>
                  <a:schemeClr val="accent3">
                    <a:lumMod val="50000"/>
                  </a:schemeClr>
                </a:solidFill>
                <a:latin typeface="Canva Sans Bold"/>
                <a:ea typeface="Canva Sans Bold"/>
                <a:cs typeface="B Nazanin" panose="00000400000000000000" pitchFamily="2" charset="-78"/>
                <a:sym typeface="Canva Sans Bold"/>
                <a:rtl/>
              </a:rPr>
              <a:t>عمل</a:t>
            </a:r>
            <a:r>
              <a:rPr lang="ar-EG" sz="2795" dirty="0">
                <a:solidFill>
                  <a:srgbClr val="000000"/>
                </a:solidFill>
                <a:latin typeface="Canva Sans Bold"/>
                <a:ea typeface="Canva Sans Bold"/>
                <a:cs typeface="B Nazanin" panose="00000400000000000000" pitchFamily="2" charset="-78"/>
                <a:sym typeface="Canva Sans Bold"/>
                <a:rtl/>
              </a:rPr>
              <a:t>» :(</a:t>
            </a:r>
            <a:r>
              <a:rPr lang="en-US" sz="2795" dirty="0">
                <a:solidFill>
                  <a:schemeClr val="accent3">
                    <a:lumMod val="50000"/>
                  </a:schemeClr>
                </a:solidFill>
                <a:latin typeface="Canva Sans Bold"/>
                <a:ea typeface="Canva Sans Bold"/>
                <a:cs typeface="B Nazanin" panose="00000400000000000000" pitchFamily="2" charset="-78"/>
                <a:sym typeface="Canva Sans Bold"/>
              </a:rPr>
              <a:t>Action</a:t>
            </a:r>
            <a:r>
              <a:rPr lang="ar-EG" sz="2795" dirty="0">
                <a:solidFill>
                  <a:srgbClr val="000000"/>
                </a:solidFill>
                <a:latin typeface="Canva Sans Bold"/>
                <a:ea typeface="Canva Sans Bold"/>
                <a:cs typeface="B Nazanin" panose="00000400000000000000" pitchFamily="2" charset="-78"/>
                <a:sym typeface="Canva Sans Bold"/>
                <a:rtl/>
              </a:rPr>
              <a:t>) تمامی انتخاب‌هایی که در دسترس عامل هوشمند است.</a:t>
            </a:r>
          </a:p>
          <a:p>
            <a:pPr marL="603609" lvl="1" indent="-301805" algn="just" rtl="1">
              <a:lnSpc>
                <a:spcPct val="150000"/>
              </a:lnSpc>
              <a:buFont typeface="Arial"/>
              <a:buChar char="•"/>
            </a:pPr>
            <a:r>
              <a:rPr lang="ar-EG" sz="2795" dirty="0">
                <a:solidFill>
                  <a:srgbClr val="000000"/>
                </a:solidFill>
                <a:latin typeface="Canva Sans Bold"/>
                <a:ea typeface="Canva Sans Bold"/>
                <a:cs typeface="B Nazanin" panose="00000400000000000000" pitchFamily="2" charset="-78"/>
                <a:sym typeface="Canva Sans Bold"/>
                <a:rtl/>
              </a:rPr>
              <a:t>«</a:t>
            </a:r>
            <a:r>
              <a:rPr lang="ar-EG" sz="2795" b="1" dirty="0">
                <a:solidFill>
                  <a:schemeClr val="accent3">
                    <a:lumMod val="50000"/>
                  </a:schemeClr>
                </a:solidFill>
                <a:latin typeface="Canva Sans Bold"/>
                <a:ea typeface="Canva Sans Bold"/>
                <a:cs typeface="B Nazanin" panose="00000400000000000000" pitchFamily="2" charset="-78"/>
                <a:sym typeface="Canva Sans Bold"/>
                <a:rtl/>
              </a:rPr>
              <a:t>هزینه مسیر</a:t>
            </a:r>
            <a:r>
              <a:rPr lang="ar-EG" sz="2795" dirty="0">
                <a:solidFill>
                  <a:srgbClr val="000000"/>
                </a:solidFill>
                <a:latin typeface="Canva Sans Bold"/>
                <a:ea typeface="Canva Sans Bold"/>
                <a:cs typeface="B Nazanin" panose="00000400000000000000" pitchFamily="2" charset="-78"/>
                <a:sym typeface="Canva Sans Bold"/>
                <a:rtl/>
              </a:rPr>
              <a:t>» :(</a:t>
            </a:r>
            <a:r>
              <a:rPr lang="en-US" sz="2795" dirty="0">
                <a:solidFill>
                  <a:schemeClr val="accent3">
                    <a:lumMod val="50000"/>
                  </a:schemeClr>
                </a:solidFill>
                <a:latin typeface="Canva Sans Bold"/>
                <a:ea typeface="Canva Sans Bold"/>
                <a:cs typeface="B Nazanin" panose="00000400000000000000" pitchFamily="2" charset="-78"/>
                <a:sym typeface="Canva Sans Bold"/>
              </a:rPr>
              <a:t>Path</a:t>
            </a:r>
            <a:r>
              <a:rPr lang="en-US" sz="2795" dirty="0">
                <a:solidFill>
                  <a:srgbClr val="000000"/>
                </a:solidFill>
                <a:latin typeface="Canva Sans Bold"/>
                <a:ea typeface="Canva Sans Bold"/>
                <a:cs typeface="B Nazanin" panose="00000400000000000000" pitchFamily="2" charset="-78"/>
                <a:sym typeface="Canva Sans Bold"/>
              </a:rPr>
              <a:t> </a:t>
            </a:r>
            <a:r>
              <a:rPr lang="en-US" sz="2795" dirty="0">
                <a:solidFill>
                  <a:schemeClr val="accent3">
                    <a:lumMod val="50000"/>
                  </a:schemeClr>
                </a:solidFill>
                <a:latin typeface="Canva Sans Bold"/>
                <a:ea typeface="Canva Sans Bold"/>
                <a:cs typeface="B Nazanin" panose="00000400000000000000" pitchFamily="2" charset="-78"/>
                <a:sym typeface="Canva Sans Bold"/>
              </a:rPr>
              <a:t>Cost</a:t>
            </a:r>
            <a:r>
              <a:rPr lang="ar-EG" sz="2795" dirty="0">
                <a:solidFill>
                  <a:srgbClr val="000000"/>
                </a:solidFill>
                <a:latin typeface="Canva Sans Bold"/>
                <a:ea typeface="Canva Sans Bold"/>
                <a:cs typeface="B Nazanin" panose="00000400000000000000" pitchFamily="2" charset="-78"/>
                <a:sym typeface="Canva Sans Bold"/>
                <a:rtl/>
              </a:rPr>
              <a:t>)تابعی است که هزینه ای خاص را به یک مسیر اختصاص می دهد.</a:t>
            </a:r>
          </a:p>
          <a:p>
            <a:pPr marL="603609" lvl="1" indent="-301805" algn="just" rtl="1">
              <a:lnSpc>
                <a:spcPct val="150000"/>
              </a:lnSpc>
              <a:buFont typeface="Arial"/>
              <a:buChar char="•"/>
            </a:pPr>
            <a:r>
              <a:rPr lang="ar-EG" sz="2795" dirty="0">
                <a:solidFill>
                  <a:srgbClr val="000000"/>
                </a:solidFill>
                <a:latin typeface="Canva Sans Bold"/>
                <a:ea typeface="Canva Sans Bold"/>
                <a:cs typeface="B Nazanin" panose="00000400000000000000" pitchFamily="2" charset="-78"/>
                <a:sym typeface="Canva Sans Bold"/>
                <a:rtl/>
              </a:rPr>
              <a:t>«</a:t>
            </a:r>
            <a:r>
              <a:rPr lang="ar-EG" sz="2795" b="1" dirty="0">
                <a:solidFill>
                  <a:schemeClr val="accent3">
                    <a:lumMod val="50000"/>
                  </a:schemeClr>
                </a:solidFill>
                <a:latin typeface="Canva Sans Bold"/>
                <a:ea typeface="Canva Sans Bold"/>
                <a:cs typeface="B Nazanin" panose="00000400000000000000" pitchFamily="2" charset="-78"/>
                <a:sym typeface="Canva Sans Bold"/>
                <a:rtl/>
              </a:rPr>
              <a:t>تابع نتیجه</a:t>
            </a:r>
            <a:r>
              <a:rPr lang="ar-EG" sz="2795" dirty="0">
                <a:solidFill>
                  <a:srgbClr val="000000"/>
                </a:solidFill>
                <a:latin typeface="Canva Sans Bold"/>
                <a:ea typeface="Canva Sans Bold"/>
                <a:cs typeface="B Nazanin" panose="00000400000000000000" pitchFamily="2" charset="-78"/>
                <a:sym typeface="Canva Sans Bold"/>
                <a:rtl/>
              </a:rPr>
              <a:t>» :(</a:t>
            </a:r>
            <a:r>
              <a:rPr lang="en-US" sz="2795" dirty="0">
                <a:solidFill>
                  <a:schemeClr val="accent3">
                    <a:lumMod val="50000"/>
                  </a:schemeClr>
                </a:solidFill>
                <a:latin typeface="Canva Sans Bold"/>
                <a:ea typeface="Canva Sans Bold"/>
                <a:cs typeface="B Nazanin" panose="00000400000000000000" pitchFamily="2" charset="-78"/>
                <a:sym typeface="Canva Sans Bold"/>
              </a:rPr>
              <a:t>Result</a:t>
            </a:r>
            <a:r>
              <a:rPr lang="en-US" sz="2795" dirty="0">
                <a:solidFill>
                  <a:srgbClr val="000000"/>
                </a:solidFill>
                <a:latin typeface="Canva Sans Bold"/>
                <a:ea typeface="Canva Sans Bold"/>
                <a:cs typeface="B Nazanin" panose="00000400000000000000" pitchFamily="2" charset="-78"/>
                <a:sym typeface="Canva Sans Bold"/>
              </a:rPr>
              <a:t> </a:t>
            </a:r>
            <a:r>
              <a:rPr lang="en-US" sz="2795" dirty="0">
                <a:solidFill>
                  <a:schemeClr val="accent3">
                    <a:lumMod val="50000"/>
                  </a:schemeClr>
                </a:solidFill>
                <a:latin typeface="Canva Sans Bold"/>
                <a:ea typeface="Canva Sans Bold"/>
                <a:cs typeface="B Nazanin" panose="00000400000000000000" pitchFamily="2" charset="-78"/>
                <a:sym typeface="Canva Sans Bold"/>
              </a:rPr>
              <a:t>Function</a:t>
            </a:r>
            <a:r>
              <a:rPr lang="ar-EG" sz="2795" dirty="0">
                <a:solidFill>
                  <a:srgbClr val="000000"/>
                </a:solidFill>
                <a:latin typeface="Canva Sans Bold"/>
                <a:ea typeface="Canva Sans Bold"/>
                <a:cs typeface="B Nazanin" panose="00000400000000000000" pitchFamily="2" charset="-78"/>
                <a:sym typeface="Canva Sans Bold"/>
                <a:rtl/>
              </a:rPr>
              <a:t>) این تابع نتیجه عمل </a:t>
            </a:r>
            <a:r>
              <a:rPr lang="en-US" sz="2795" dirty="0">
                <a:solidFill>
                  <a:srgbClr val="000000"/>
                </a:solidFill>
                <a:latin typeface="Canva Sans Bold"/>
                <a:ea typeface="Canva Sans Bold"/>
                <a:cs typeface="B Nazanin" panose="00000400000000000000" pitchFamily="2" charset="-78"/>
                <a:sym typeface="Canva Sans Bold"/>
              </a:rPr>
              <a:t>a</a:t>
            </a:r>
            <a:r>
              <a:rPr lang="ar-EG" sz="2795" dirty="0">
                <a:solidFill>
                  <a:srgbClr val="000000"/>
                </a:solidFill>
                <a:latin typeface="Canva Sans Bold"/>
                <a:ea typeface="Canva Sans Bold"/>
                <a:cs typeface="B Nazanin" panose="00000400000000000000" pitchFamily="2" charset="-78"/>
                <a:sym typeface="Canva Sans Bold"/>
                <a:rtl/>
              </a:rPr>
              <a:t> را روی موقعیت </a:t>
            </a:r>
            <a:r>
              <a:rPr lang="en-US" sz="2795" dirty="0">
                <a:solidFill>
                  <a:srgbClr val="000000"/>
                </a:solidFill>
                <a:latin typeface="Canva Sans Bold"/>
                <a:ea typeface="Canva Sans Bold"/>
                <a:cs typeface="B Nazanin" panose="00000400000000000000" pitchFamily="2" charset="-78"/>
                <a:sym typeface="Canva Sans Bold"/>
              </a:rPr>
              <a:t>s</a:t>
            </a:r>
            <a:r>
              <a:rPr lang="ar-EG" sz="2795" dirty="0">
                <a:solidFill>
                  <a:srgbClr val="000000"/>
                </a:solidFill>
                <a:latin typeface="Canva Sans Bold"/>
                <a:ea typeface="Canva Sans Bold"/>
                <a:cs typeface="B Nazanin" panose="00000400000000000000" pitchFamily="2" charset="-78"/>
                <a:sym typeface="Canva Sans Bold"/>
                <a:rtl/>
              </a:rPr>
              <a:t> بر میگرداند.</a:t>
            </a:r>
          </a:p>
          <a:p>
            <a:pPr algn="just" rtl="1">
              <a:lnSpc>
                <a:spcPct val="150000"/>
              </a:lnSpc>
            </a:pPr>
            <a:endParaRPr lang="ar-EG" sz="2795" dirty="0">
              <a:solidFill>
                <a:srgbClr val="000000"/>
              </a:solidFill>
              <a:latin typeface="Canva Sans Bold"/>
              <a:ea typeface="Canva Sans Bold"/>
              <a:cs typeface="B Nazanin" panose="00000400000000000000" pitchFamily="2" charset="-78"/>
              <a:sym typeface="Canva Sans Bold"/>
              <a:rtl/>
            </a:endParaRPr>
          </a:p>
        </p:txBody>
      </p:sp>
      <p:sp>
        <p:nvSpPr>
          <p:cNvPr id="15" name="TextBox 15"/>
          <p:cNvSpPr txBox="1"/>
          <p:nvPr/>
        </p:nvSpPr>
        <p:spPr>
          <a:xfrm>
            <a:off x="4937971" y="263695"/>
            <a:ext cx="12061198" cy="1025922"/>
          </a:xfrm>
          <a:prstGeom prst="rect">
            <a:avLst/>
          </a:prstGeom>
        </p:spPr>
        <p:txBody>
          <a:bodyPr lIns="0" tIns="0" rIns="0" bIns="0" rtlCol="0" anchor="t">
            <a:spAutoFit/>
          </a:bodyPr>
          <a:lstStyle/>
          <a:p>
            <a:pPr algn="ctr" rtl="1">
              <a:lnSpc>
                <a:spcPts val="7979"/>
              </a:lnSpc>
            </a:pPr>
            <a:r>
              <a:rPr lang="ar-EG" sz="6000" dirty="0">
                <a:solidFill>
                  <a:srgbClr val="4F826F"/>
                </a:solidFill>
                <a:latin typeface="Canva Sans Bold"/>
                <a:cs typeface="B Nazanin" panose="00000400000000000000" pitchFamily="2" charset="-78"/>
                <a:sym typeface="Canva Sans Bold"/>
                <a:rtl/>
              </a:rPr>
              <a:t>اصطلاحات رایج در حوزه </a:t>
            </a:r>
            <a:r>
              <a:rPr lang="fa-IR" sz="6000" dirty="0">
                <a:solidFill>
                  <a:srgbClr val="4F826F"/>
                </a:solidFill>
                <a:latin typeface="Canva Sans Bold"/>
                <a:cs typeface="B Nazanin" panose="00000400000000000000" pitchFamily="2" charset="-78"/>
                <a:sym typeface="Canva Sans Bold"/>
                <a:rtl/>
              </a:rPr>
              <a:t>جستجو </a:t>
            </a:r>
            <a:r>
              <a:rPr lang="ar-EG" sz="6000" dirty="0">
                <a:solidFill>
                  <a:srgbClr val="4F826F"/>
                </a:solidFill>
                <a:latin typeface="Canva Sans Bold"/>
                <a:cs typeface="B Nazanin" panose="00000400000000000000" pitchFamily="2" charset="-78"/>
                <a:sym typeface="Canva Sans Bold"/>
                <a:rtl/>
              </a:rPr>
              <a:t>عبارتند از :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a:off x="0" y="-396727"/>
            <a:ext cx="593949" cy="11080454"/>
          </a:xfrm>
          <a:custGeom>
            <a:avLst/>
            <a:gdLst/>
            <a:ahLst/>
            <a:cxnLst/>
            <a:rect l="l" t="t" r="r" b="b"/>
            <a:pathLst>
              <a:path w="593949" h="11080454">
                <a:moveTo>
                  <a:pt x="0" y="0"/>
                </a:moveTo>
                <a:lnTo>
                  <a:pt x="593949" y="0"/>
                </a:lnTo>
                <a:lnTo>
                  <a:pt x="593949" y="11080454"/>
                </a:lnTo>
                <a:lnTo>
                  <a:pt x="0" y="110804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746967" y="7289965"/>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700000">
            <a:off x="-575948" y="8446142"/>
            <a:ext cx="4129182" cy="4129182"/>
          </a:xfrm>
          <a:custGeom>
            <a:avLst/>
            <a:gdLst/>
            <a:ahLst/>
            <a:cxnLst/>
            <a:rect l="l" t="t" r="r" b="b"/>
            <a:pathLst>
              <a:path w="4129182" h="4129182">
                <a:moveTo>
                  <a:pt x="0" y="0"/>
                </a:moveTo>
                <a:lnTo>
                  <a:pt x="4129182" y="0"/>
                </a:lnTo>
                <a:lnTo>
                  <a:pt x="4129182" y="4129182"/>
                </a:lnTo>
                <a:lnTo>
                  <a:pt x="0" y="41291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2871165">
            <a:off x="4347232" y="9679519"/>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2700000">
            <a:off x="3518199" y="8531919"/>
            <a:ext cx="1190046" cy="1190046"/>
          </a:xfrm>
          <a:custGeom>
            <a:avLst/>
            <a:gdLst/>
            <a:ahLst/>
            <a:cxnLst/>
            <a:rect l="l" t="t" r="r" b="b"/>
            <a:pathLst>
              <a:path w="1190046" h="1190046">
                <a:moveTo>
                  <a:pt x="0" y="0"/>
                </a:moveTo>
                <a:lnTo>
                  <a:pt x="1190046" y="0"/>
                </a:lnTo>
                <a:lnTo>
                  <a:pt x="1190046" y="1190046"/>
                </a:lnTo>
                <a:lnTo>
                  <a:pt x="0" y="11900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204335" y="8165925"/>
            <a:ext cx="568616" cy="568616"/>
          </a:xfrm>
          <a:custGeom>
            <a:avLst/>
            <a:gdLst/>
            <a:ahLst/>
            <a:cxnLst/>
            <a:rect l="l" t="t" r="r" b="b"/>
            <a:pathLst>
              <a:path w="568616" h="568616">
                <a:moveTo>
                  <a:pt x="0" y="0"/>
                </a:moveTo>
                <a:lnTo>
                  <a:pt x="568616" y="0"/>
                </a:lnTo>
                <a:lnTo>
                  <a:pt x="568616" y="568616"/>
                </a:lnTo>
                <a:lnTo>
                  <a:pt x="0" y="5686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3028470" y="5368169"/>
            <a:ext cx="4785676" cy="4785676"/>
          </a:xfrm>
          <a:custGeom>
            <a:avLst/>
            <a:gdLst/>
            <a:ahLst/>
            <a:cxnLst/>
            <a:rect l="l" t="t" r="r" b="b"/>
            <a:pathLst>
              <a:path w="4785676" h="4785676">
                <a:moveTo>
                  <a:pt x="0" y="0"/>
                </a:moveTo>
                <a:lnTo>
                  <a:pt x="4785676" y="0"/>
                </a:lnTo>
                <a:lnTo>
                  <a:pt x="4785676" y="4785676"/>
                </a:lnTo>
                <a:lnTo>
                  <a:pt x="0" y="478567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0" name="Group 10"/>
          <p:cNvGrpSpPr/>
          <p:nvPr/>
        </p:nvGrpSpPr>
        <p:grpSpPr>
          <a:xfrm>
            <a:off x="13522352" y="5862051"/>
            <a:ext cx="3797913" cy="3797913"/>
            <a:chOff x="0" y="0"/>
            <a:chExt cx="6649210" cy="6649210"/>
          </a:xfrm>
        </p:grpSpPr>
        <p:sp>
          <p:nvSpPr>
            <p:cNvPr id="11" name="Freeform 11"/>
            <p:cNvSpPr/>
            <p:nvPr/>
          </p:nvSpPr>
          <p:spPr>
            <a:xfrm>
              <a:off x="0" y="0"/>
              <a:ext cx="6649212" cy="6649212"/>
            </a:xfrm>
            <a:custGeom>
              <a:avLst/>
              <a:gdLst/>
              <a:ahLst/>
              <a:cxnLst/>
              <a:rect l="l" t="t" r="r" b="b"/>
              <a:pathLst>
                <a:path w="6649212" h="6649212">
                  <a:moveTo>
                    <a:pt x="3324606" y="0"/>
                  </a:moveTo>
                  <a:cubicBezTo>
                    <a:pt x="1488059" y="0"/>
                    <a:pt x="0" y="1488059"/>
                    <a:pt x="0" y="3324606"/>
                  </a:cubicBezTo>
                  <a:cubicBezTo>
                    <a:pt x="0" y="5161153"/>
                    <a:pt x="1488059" y="6649212"/>
                    <a:pt x="3324606" y="6649212"/>
                  </a:cubicBezTo>
                  <a:cubicBezTo>
                    <a:pt x="5161153" y="6649212"/>
                    <a:pt x="6649212" y="5161153"/>
                    <a:pt x="6649212" y="3324606"/>
                  </a:cubicBezTo>
                  <a:cubicBezTo>
                    <a:pt x="6649212" y="1488059"/>
                    <a:pt x="5161153" y="0"/>
                    <a:pt x="3324606" y="0"/>
                  </a:cubicBezTo>
                  <a:close/>
                </a:path>
              </a:pathLst>
            </a:custGeom>
            <a:blipFill>
              <a:blip r:embed="rId14"/>
              <a:stretch>
                <a:fillRect l="-85629" r="-14370"/>
              </a:stretch>
            </a:blipFill>
          </p:spPr>
        </p:sp>
      </p:grpSp>
      <p:sp>
        <p:nvSpPr>
          <p:cNvPr id="12" name="Freeform 12"/>
          <p:cNvSpPr/>
          <p:nvPr/>
        </p:nvSpPr>
        <p:spPr>
          <a:xfrm rot="2700000">
            <a:off x="15334595" y="-107370"/>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rot="2700000">
            <a:off x="14227711" y="2912348"/>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7320265" y="172583"/>
            <a:ext cx="575268" cy="575268"/>
          </a:xfrm>
          <a:custGeom>
            <a:avLst/>
            <a:gdLst/>
            <a:ahLst/>
            <a:cxnLst/>
            <a:rect l="l" t="t" r="r" b="b"/>
            <a:pathLst>
              <a:path w="575268" h="575268">
                <a:moveTo>
                  <a:pt x="0" y="0"/>
                </a:moveTo>
                <a:lnTo>
                  <a:pt x="575268" y="0"/>
                </a:lnTo>
                <a:lnTo>
                  <a:pt x="575268" y="575268"/>
                </a:lnTo>
                <a:lnTo>
                  <a:pt x="0" y="575268"/>
                </a:lnTo>
                <a:lnTo>
                  <a:pt x="0" y="0"/>
                </a:lnTo>
                <a:close/>
              </a:path>
            </a:pathLst>
          </a:custGeom>
          <a:blipFill>
            <a:blip r:embed="rId10">
              <a:extLst>
                <a:ext uri="{96DAC541-7B7A-43D3-8B79-37D633B846F1}">
                  <asvg:svgBlip xmlns:asvg="http://schemas.microsoft.com/office/drawing/2016/SVG/main" r:embed="rId15"/>
                </a:ext>
              </a:extLst>
            </a:blip>
            <a:stretch>
              <a:fillRect/>
            </a:stretch>
          </a:blipFill>
        </p:spPr>
      </p:sp>
      <p:sp>
        <p:nvSpPr>
          <p:cNvPr id="15" name="TextBox 15"/>
          <p:cNvSpPr txBox="1"/>
          <p:nvPr/>
        </p:nvSpPr>
        <p:spPr>
          <a:xfrm>
            <a:off x="6549309" y="615205"/>
            <a:ext cx="8476754" cy="1025922"/>
          </a:xfrm>
          <a:prstGeom prst="rect">
            <a:avLst/>
          </a:prstGeom>
        </p:spPr>
        <p:txBody>
          <a:bodyPr lIns="0" tIns="0" rIns="0" bIns="0" rtlCol="0" anchor="t">
            <a:spAutoFit/>
          </a:bodyPr>
          <a:lstStyle/>
          <a:p>
            <a:pPr algn="ctr" rtl="1">
              <a:lnSpc>
                <a:spcPts val="7979"/>
              </a:lnSpc>
            </a:pPr>
            <a:r>
              <a:rPr lang="fa-IR" sz="6000" dirty="0">
                <a:solidFill>
                  <a:srgbClr val="4F826F"/>
                </a:solidFill>
                <a:latin typeface="Canva Sans Bold"/>
                <a:cs typeface="B Nazanin" panose="00000400000000000000" pitchFamily="2" charset="-78"/>
                <a:sym typeface="Canva Sans Bold"/>
                <a:rtl/>
              </a:rPr>
              <a:t>چرا جستجو مهم است؟</a:t>
            </a:r>
            <a:endParaRPr lang="ar-EG" sz="6000" dirty="0">
              <a:solidFill>
                <a:srgbClr val="4F826F"/>
              </a:solidFill>
              <a:latin typeface="Canva Sans Bold"/>
              <a:cs typeface="B Nazanin" panose="00000400000000000000" pitchFamily="2" charset="-78"/>
              <a:sym typeface="Canva Sans Bold"/>
              <a:rtl/>
            </a:endParaRPr>
          </a:p>
        </p:txBody>
      </p:sp>
      <p:sp>
        <p:nvSpPr>
          <p:cNvPr id="16" name="TextBox 15">
            <a:extLst>
              <a:ext uri="{FF2B5EF4-FFF2-40B4-BE49-F238E27FC236}">
                <a16:creationId xmlns:a16="http://schemas.microsoft.com/office/drawing/2014/main" id="{83A99E63-0ECF-3F6A-431A-B829D89397EF}"/>
              </a:ext>
            </a:extLst>
          </p:cNvPr>
          <p:cNvSpPr txBox="1"/>
          <p:nvPr/>
        </p:nvSpPr>
        <p:spPr>
          <a:xfrm>
            <a:off x="1107154" y="2028446"/>
            <a:ext cx="11389894" cy="646331"/>
          </a:xfrm>
          <a:prstGeom prst="rect">
            <a:avLst/>
          </a:prstGeom>
          <a:noFill/>
        </p:spPr>
        <p:txBody>
          <a:bodyPr wrap="square">
            <a:spAutoFit/>
          </a:bodyPr>
          <a:lstStyle/>
          <a:p>
            <a:pPr marL="571500" indent="-571500">
              <a:buFont typeface="Arial" panose="020B0604020202020204" pitchFamily="34" charset="0"/>
              <a:buChar char="•"/>
            </a:pPr>
            <a:r>
              <a:rPr lang="en-US" sz="3600" dirty="0">
                <a:solidFill>
                  <a:schemeClr val="bg1">
                    <a:lumMod val="50000"/>
                  </a:schemeClr>
                </a:solidFill>
                <a:latin typeface="Canva Sans Bold"/>
                <a:cs typeface="B Nazanin" panose="00000400000000000000" pitchFamily="2" charset="-78"/>
                <a:rtl/>
              </a:rPr>
              <a:t>Problem</a:t>
            </a:r>
            <a:r>
              <a:rPr lang="en-US" sz="3600" b="1" i="0" dirty="0">
                <a:solidFill>
                  <a:srgbClr val="111111"/>
                </a:solidFill>
                <a:effectLst/>
                <a:latin typeface="-apple-system"/>
              </a:rPr>
              <a:t> </a:t>
            </a:r>
            <a:r>
              <a:rPr lang="en-US" sz="3600" dirty="0">
                <a:solidFill>
                  <a:schemeClr val="bg1">
                    <a:lumMod val="50000"/>
                  </a:schemeClr>
                </a:solidFill>
                <a:latin typeface="Canva Sans Bold"/>
                <a:cs typeface="B Nazanin" panose="00000400000000000000" pitchFamily="2" charset="-78"/>
                <a:rtl/>
              </a:rPr>
              <a:t>Solving</a:t>
            </a:r>
          </a:p>
        </p:txBody>
      </p:sp>
      <p:sp>
        <p:nvSpPr>
          <p:cNvPr id="18" name="TextBox 17">
            <a:extLst>
              <a:ext uri="{FF2B5EF4-FFF2-40B4-BE49-F238E27FC236}">
                <a16:creationId xmlns:a16="http://schemas.microsoft.com/office/drawing/2014/main" id="{D4F0216F-BABF-8104-1193-D33CD96C7D86}"/>
              </a:ext>
            </a:extLst>
          </p:cNvPr>
          <p:cNvSpPr txBox="1"/>
          <p:nvPr/>
        </p:nvSpPr>
        <p:spPr>
          <a:xfrm>
            <a:off x="2436516" y="3866696"/>
            <a:ext cx="11389894" cy="646331"/>
          </a:xfrm>
          <a:prstGeom prst="rect">
            <a:avLst/>
          </a:prstGeom>
          <a:noFill/>
        </p:spPr>
        <p:txBody>
          <a:bodyPr wrap="square">
            <a:spAutoFit/>
          </a:bodyPr>
          <a:lstStyle/>
          <a:p>
            <a:pPr marL="571500" indent="-571500">
              <a:buFont typeface="Arial" panose="020B0604020202020204" pitchFamily="34" charset="0"/>
              <a:buChar char="•"/>
            </a:pPr>
            <a:r>
              <a:rPr lang="en-US" sz="3600" dirty="0">
                <a:solidFill>
                  <a:schemeClr val="bg1">
                    <a:lumMod val="50000"/>
                  </a:schemeClr>
                </a:solidFill>
                <a:latin typeface="Canva Sans Bold"/>
                <a:cs typeface="B Nazanin" panose="00000400000000000000" pitchFamily="2" charset="-78"/>
                <a:rtl/>
              </a:rPr>
              <a:t>Data</a:t>
            </a:r>
            <a:r>
              <a:rPr lang="en-US" b="1" i="0" dirty="0">
                <a:solidFill>
                  <a:srgbClr val="111111"/>
                </a:solidFill>
                <a:effectLst/>
                <a:latin typeface="-apple-system"/>
              </a:rPr>
              <a:t> </a:t>
            </a:r>
            <a:r>
              <a:rPr lang="en-US" sz="3600" dirty="0">
                <a:solidFill>
                  <a:schemeClr val="bg1">
                    <a:lumMod val="50000"/>
                  </a:schemeClr>
                </a:solidFill>
                <a:latin typeface="Canva Sans Bold"/>
                <a:cs typeface="B Nazanin" panose="00000400000000000000" pitchFamily="2" charset="-78"/>
                <a:rtl/>
              </a:rPr>
              <a:t>Retrieval</a:t>
            </a:r>
          </a:p>
        </p:txBody>
      </p:sp>
      <p:sp>
        <p:nvSpPr>
          <p:cNvPr id="20" name="TextBox 19">
            <a:extLst>
              <a:ext uri="{FF2B5EF4-FFF2-40B4-BE49-F238E27FC236}">
                <a16:creationId xmlns:a16="http://schemas.microsoft.com/office/drawing/2014/main" id="{B56307C9-9F37-93B0-E59F-96F1131C81F6}"/>
              </a:ext>
            </a:extLst>
          </p:cNvPr>
          <p:cNvSpPr txBox="1"/>
          <p:nvPr/>
        </p:nvSpPr>
        <p:spPr>
          <a:xfrm>
            <a:off x="3221695" y="4471216"/>
            <a:ext cx="11389894" cy="1015663"/>
          </a:xfrm>
          <a:prstGeom prst="rect">
            <a:avLst/>
          </a:prstGeom>
          <a:noFill/>
        </p:spPr>
        <p:txBody>
          <a:bodyPr wrap="square">
            <a:spAutoFit/>
          </a:bodyPr>
          <a:lstStyle/>
          <a:p>
            <a:pPr marL="571500" indent="-571500">
              <a:buFont typeface="Arial" panose="020B0604020202020204" pitchFamily="34" charset="0"/>
              <a:buChar char="•"/>
            </a:pPr>
            <a:r>
              <a:rPr lang="en-US" sz="3600" dirty="0">
                <a:solidFill>
                  <a:schemeClr val="bg1">
                    <a:lumMod val="50000"/>
                  </a:schemeClr>
                </a:solidFill>
                <a:latin typeface="Canva Sans Bold"/>
                <a:cs typeface="B Nazanin" panose="00000400000000000000" pitchFamily="2" charset="-78"/>
                <a:rtl/>
              </a:rPr>
              <a:t>Learning</a:t>
            </a:r>
            <a:r>
              <a:rPr lang="en-US" b="1" i="0" dirty="0">
                <a:solidFill>
                  <a:srgbClr val="111111"/>
                </a:solidFill>
                <a:effectLst/>
                <a:latin typeface="-apple-system"/>
              </a:rPr>
              <a:t>  </a:t>
            </a:r>
            <a:r>
              <a:rPr lang="en-US" sz="3600" dirty="0">
                <a:solidFill>
                  <a:schemeClr val="bg1">
                    <a:lumMod val="50000"/>
                  </a:schemeClr>
                </a:solidFill>
                <a:latin typeface="Canva Sans Bold"/>
                <a:cs typeface="B Nazanin" panose="00000400000000000000" pitchFamily="2" charset="-78"/>
                <a:rtl/>
              </a:rPr>
              <a:t>&amp;</a:t>
            </a:r>
            <a:r>
              <a:rPr lang="en-US" sz="6000" dirty="0">
                <a:solidFill>
                  <a:schemeClr val="bg1">
                    <a:lumMod val="50000"/>
                  </a:schemeClr>
                </a:solidFill>
                <a:latin typeface="Canva Sans Bold"/>
                <a:cs typeface="B Nazanin" panose="00000400000000000000" pitchFamily="2" charset="-78"/>
                <a:rtl/>
              </a:rPr>
              <a:t> </a:t>
            </a:r>
            <a:r>
              <a:rPr lang="en-US" b="1" i="0" dirty="0">
                <a:solidFill>
                  <a:srgbClr val="111111"/>
                </a:solidFill>
                <a:effectLst/>
                <a:latin typeface="-apple-system"/>
              </a:rPr>
              <a:t> </a:t>
            </a:r>
            <a:r>
              <a:rPr lang="en-US" sz="3600" dirty="0">
                <a:solidFill>
                  <a:schemeClr val="bg1">
                    <a:lumMod val="50000"/>
                  </a:schemeClr>
                </a:solidFill>
                <a:latin typeface="Canva Sans Bold"/>
                <a:cs typeface="B Nazanin" panose="00000400000000000000" pitchFamily="2" charset="-78"/>
                <a:rtl/>
              </a:rPr>
              <a:t>Adaptation</a:t>
            </a:r>
          </a:p>
        </p:txBody>
      </p:sp>
      <p:sp>
        <p:nvSpPr>
          <p:cNvPr id="22" name="TextBox 21">
            <a:extLst>
              <a:ext uri="{FF2B5EF4-FFF2-40B4-BE49-F238E27FC236}">
                <a16:creationId xmlns:a16="http://schemas.microsoft.com/office/drawing/2014/main" id="{8074D4D6-0D53-B053-4B51-5F8B7CFB8DB4}"/>
              </a:ext>
            </a:extLst>
          </p:cNvPr>
          <p:cNvSpPr txBox="1"/>
          <p:nvPr/>
        </p:nvSpPr>
        <p:spPr>
          <a:xfrm>
            <a:off x="1721662" y="2959920"/>
            <a:ext cx="11389894" cy="646331"/>
          </a:xfrm>
          <a:prstGeom prst="rect">
            <a:avLst/>
          </a:prstGeom>
          <a:noFill/>
        </p:spPr>
        <p:txBody>
          <a:bodyPr wrap="square">
            <a:spAutoFit/>
          </a:bodyPr>
          <a:lstStyle/>
          <a:p>
            <a:pPr marL="571500" indent="-571500">
              <a:buFont typeface="Arial" panose="020B0604020202020204" pitchFamily="34" charset="0"/>
              <a:buChar char="•"/>
            </a:pPr>
            <a:r>
              <a:rPr lang="en-US" sz="3600" dirty="0">
                <a:solidFill>
                  <a:schemeClr val="bg1">
                    <a:lumMod val="50000"/>
                  </a:schemeClr>
                </a:solidFill>
                <a:latin typeface="Canva Sans Bold"/>
                <a:cs typeface="B Nazanin" panose="00000400000000000000" pitchFamily="2" charset="-78"/>
                <a:rtl/>
              </a:rPr>
              <a:t>Optimization</a:t>
            </a:r>
          </a:p>
        </p:txBody>
      </p:sp>
      <p:sp>
        <p:nvSpPr>
          <p:cNvPr id="24" name="TextBox 15">
            <a:extLst>
              <a:ext uri="{FF2B5EF4-FFF2-40B4-BE49-F238E27FC236}">
                <a16:creationId xmlns:a16="http://schemas.microsoft.com/office/drawing/2014/main" id="{24FFFE7D-5F04-E01C-8F39-DE4C7ABB0753}"/>
              </a:ext>
            </a:extLst>
          </p:cNvPr>
          <p:cNvSpPr txBox="1"/>
          <p:nvPr/>
        </p:nvSpPr>
        <p:spPr>
          <a:xfrm>
            <a:off x="3507924" y="6201285"/>
            <a:ext cx="8476754" cy="1964640"/>
          </a:xfrm>
          <a:prstGeom prst="rect">
            <a:avLst/>
          </a:prstGeom>
        </p:spPr>
        <p:txBody>
          <a:bodyPr lIns="0" tIns="0" rIns="0" bIns="0" rtlCol="0" anchor="t">
            <a:spAutoFit/>
          </a:bodyPr>
          <a:lstStyle/>
          <a:p>
            <a:pPr algn="ctr" rtl="1">
              <a:lnSpc>
                <a:spcPts val="7979"/>
              </a:lnSpc>
            </a:pPr>
            <a:r>
              <a:rPr lang="fa-IR" sz="4400" dirty="0">
                <a:solidFill>
                  <a:srgbClr val="4F826F"/>
                </a:solidFill>
                <a:latin typeface="Canva Sans Bold"/>
                <a:cs typeface="B Nazanin" panose="00000400000000000000" pitchFamily="2" charset="-78"/>
                <a:sym typeface="Canva Sans Bold"/>
                <a:rtl/>
              </a:rPr>
              <a:t>در همه این موارد عملیات جستجو یک عامل کلیدی برای عملکرد درست هوش مصنوعی است </a:t>
            </a:r>
            <a:endParaRPr lang="ar-EG" sz="4400" dirty="0">
              <a:solidFill>
                <a:srgbClr val="4F826F"/>
              </a:solidFill>
              <a:latin typeface="Canva Sans Bold"/>
              <a:cs typeface="B Nazanin" panose="00000400000000000000" pitchFamily="2" charset="-78"/>
              <a:sym typeface="Canva Sans Bold"/>
              <a:rt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872654" y="2054567"/>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813710" y="-1902070"/>
            <a:ext cx="4129182" cy="4129182"/>
          </a:xfrm>
          <a:custGeom>
            <a:avLst/>
            <a:gdLst/>
            <a:ahLst/>
            <a:cxnLst/>
            <a:rect l="l" t="t" r="r" b="b"/>
            <a:pathLst>
              <a:path w="4129182" h="4129182">
                <a:moveTo>
                  <a:pt x="0" y="0"/>
                </a:moveTo>
                <a:lnTo>
                  <a:pt x="4129182" y="0"/>
                </a:lnTo>
                <a:lnTo>
                  <a:pt x="4129182"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871165">
            <a:off x="2988502" y="1394066"/>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2700000">
            <a:off x="3407081" y="806601"/>
            <a:ext cx="805238" cy="805238"/>
          </a:xfrm>
          <a:custGeom>
            <a:avLst/>
            <a:gdLst/>
            <a:ahLst/>
            <a:cxnLst/>
            <a:rect l="l" t="t" r="r" b="b"/>
            <a:pathLst>
              <a:path w="805238" h="805238">
                <a:moveTo>
                  <a:pt x="0" y="0"/>
                </a:moveTo>
                <a:lnTo>
                  <a:pt x="805238" y="0"/>
                </a:lnTo>
                <a:lnTo>
                  <a:pt x="805238" y="805238"/>
                </a:lnTo>
                <a:lnTo>
                  <a:pt x="0" y="8052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7859375" y="-448632"/>
            <a:ext cx="593949" cy="11080454"/>
          </a:xfrm>
          <a:custGeom>
            <a:avLst/>
            <a:gdLst/>
            <a:ahLst/>
            <a:cxnLst/>
            <a:rect l="l" t="t" r="r" b="b"/>
            <a:pathLst>
              <a:path w="593949" h="11080454">
                <a:moveTo>
                  <a:pt x="0" y="0"/>
                </a:moveTo>
                <a:lnTo>
                  <a:pt x="593949" y="0"/>
                </a:lnTo>
                <a:lnTo>
                  <a:pt x="593949" y="11080454"/>
                </a:lnTo>
                <a:lnTo>
                  <a:pt x="0" y="110804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966572" y="1717239"/>
            <a:ext cx="568616" cy="568616"/>
          </a:xfrm>
          <a:custGeom>
            <a:avLst/>
            <a:gdLst/>
            <a:ahLst/>
            <a:cxnLst/>
            <a:rect l="l" t="t" r="r" b="b"/>
            <a:pathLst>
              <a:path w="568616" h="568616">
                <a:moveTo>
                  <a:pt x="0" y="0"/>
                </a:moveTo>
                <a:lnTo>
                  <a:pt x="568616" y="0"/>
                </a:lnTo>
                <a:lnTo>
                  <a:pt x="568616" y="568616"/>
                </a:lnTo>
                <a:lnTo>
                  <a:pt x="0" y="5686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891072" y="4491111"/>
            <a:ext cx="6283906" cy="6283906"/>
          </a:xfrm>
          <a:custGeom>
            <a:avLst/>
            <a:gdLst/>
            <a:ahLst/>
            <a:cxnLst/>
            <a:rect l="l" t="t" r="r" b="b"/>
            <a:pathLst>
              <a:path w="6283906" h="6283906">
                <a:moveTo>
                  <a:pt x="0" y="0"/>
                </a:moveTo>
                <a:lnTo>
                  <a:pt x="6283906" y="0"/>
                </a:lnTo>
                <a:lnTo>
                  <a:pt x="6283906" y="6283906"/>
                </a:lnTo>
                <a:lnTo>
                  <a:pt x="0" y="628390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9" name="Group 9"/>
          <p:cNvGrpSpPr/>
          <p:nvPr/>
        </p:nvGrpSpPr>
        <p:grpSpPr>
          <a:xfrm>
            <a:off x="-1242573" y="5139610"/>
            <a:ext cx="4986908" cy="4986908"/>
            <a:chOff x="0" y="0"/>
            <a:chExt cx="6649210" cy="6649210"/>
          </a:xfrm>
        </p:grpSpPr>
        <p:sp>
          <p:nvSpPr>
            <p:cNvPr id="10" name="Freeform 10"/>
            <p:cNvSpPr/>
            <p:nvPr/>
          </p:nvSpPr>
          <p:spPr>
            <a:xfrm>
              <a:off x="0" y="0"/>
              <a:ext cx="6649212" cy="6649212"/>
            </a:xfrm>
            <a:custGeom>
              <a:avLst/>
              <a:gdLst/>
              <a:ahLst/>
              <a:cxnLst/>
              <a:rect l="l" t="t" r="r" b="b"/>
              <a:pathLst>
                <a:path w="6649212" h="6649212">
                  <a:moveTo>
                    <a:pt x="3324606" y="0"/>
                  </a:moveTo>
                  <a:cubicBezTo>
                    <a:pt x="1488059" y="0"/>
                    <a:pt x="0" y="1488059"/>
                    <a:pt x="0" y="3324606"/>
                  </a:cubicBezTo>
                  <a:cubicBezTo>
                    <a:pt x="0" y="5161153"/>
                    <a:pt x="1488059" y="6649212"/>
                    <a:pt x="3324606" y="6649212"/>
                  </a:cubicBezTo>
                  <a:cubicBezTo>
                    <a:pt x="5161153" y="6649212"/>
                    <a:pt x="6649212" y="5161153"/>
                    <a:pt x="6649212" y="3324606"/>
                  </a:cubicBezTo>
                  <a:cubicBezTo>
                    <a:pt x="6649212" y="1488059"/>
                    <a:pt x="5161153" y="0"/>
                    <a:pt x="3324606" y="0"/>
                  </a:cubicBezTo>
                  <a:close/>
                </a:path>
              </a:pathLst>
            </a:custGeom>
            <a:blipFill>
              <a:blip r:embed="rId14"/>
              <a:stretch>
                <a:fillRect l="-23529" r="-23529"/>
              </a:stretch>
            </a:blipFill>
          </p:spPr>
        </p:sp>
      </p:grpSp>
      <p:sp>
        <p:nvSpPr>
          <p:cNvPr id="11" name="TextBox 11"/>
          <p:cNvSpPr txBox="1"/>
          <p:nvPr/>
        </p:nvSpPr>
        <p:spPr>
          <a:xfrm>
            <a:off x="5142443" y="1721459"/>
            <a:ext cx="12116857" cy="6501780"/>
          </a:xfrm>
          <a:prstGeom prst="rect">
            <a:avLst/>
          </a:prstGeom>
        </p:spPr>
        <p:txBody>
          <a:bodyPr lIns="0" tIns="0" rIns="0" bIns="0" rtlCol="0" anchor="t">
            <a:spAutoFit/>
          </a:bodyPr>
          <a:lstStyle/>
          <a:p>
            <a:pPr marL="603609" lvl="1" indent="-301805" algn="just" rtl="1">
              <a:lnSpc>
                <a:spcPts val="3914"/>
              </a:lnSpc>
              <a:buFont typeface="Arial"/>
              <a:buChar char="•"/>
            </a:pPr>
            <a:r>
              <a:rPr lang="ar-EG" sz="2795" dirty="0">
                <a:solidFill>
                  <a:srgbClr val="000000"/>
                </a:solidFill>
                <a:latin typeface="Canva Sans Bold"/>
                <a:ea typeface="Canva Sans Bold"/>
                <a:cs typeface="B Nazanin" panose="00000400000000000000" pitchFamily="2" charset="-78"/>
                <a:sym typeface="Canva Sans Bold"/>
                <a:rtl/>
              </a:rPr>
              <a:t>الگوریتم های جستجو در هوش مصنوعی، الگوریتم‌هایی هستند که برای حل مسائل جستجو از آن‌ها استفاده می‌شود. یک مسئله جستجو از سه بخش کلی تشکیل می‌شود: </a:t>
            </a:r>
          </a:p>
          <a:p>
            <a:pPr algn="just" rtl="1">
              <a:lnSpc>
                <a:spcPts val="3914"/>
              </a:lnSpc>
            </a:pPr>
            <a:endParaRPr lang="ar-EG" sz="2795" dirty="0">
              <a:solidFill>
                <a:srgbClr val="000000"/>
              </a:solidFill>
              <a:latin typeface="Canva Sans Bold"/>
              <a:ea typeface="Canva Sans Bold"/>
              <a:cs typeface="B Nazanin" panose="00000400000000000000" pitchFamily="2" charset="-78"/>
              <a:sym typeface="Canva Sans Bold"/>
              <a:rtl/>
            </a:endParaRPr>
          </a:p>
          <a:p>
            <a:pPr marL="759004" lvl="1" indent="-457200" algn="just" rtl="1">
              <a:lnSpc>
                <a:spcPts val="3914"/>
              </a:lnSpc>
              <a:buFont typeface="Arial" panose="020B0604020202020204" pitchFamily="34" charset="0"/>
              <a:buChar char="•"/>
            </a:pPr>
            <a:r>
              <a:rPr lang="ar-EG" sz="2795" dirty="0">
                <a:solidFill>
                  <a:schemeClr val="accent3">
                    <a:lumMod val="50000"/>
                  </a:schemeClr>
                </a:solidFill>
                <a:latin typeface="Canva Sans Bold"/>
                <a:ea typeface="Canva Sans Bold"/>
                <a:cs typeface="B Nazanin" panose="00000400000000000000" pitchFamily="2" charset="-78"/>
                <a:sym typeface="Canva Sans Bold"/>
                <a:rtl/>
              </a:rPr>
              <a:t>فضای جستجو </a:t>
            </a:r>
            <a:r>
              <a:rPr lang="en-US" sz="2795" dirty="0">
                <a:solidFill>
                  <a:schemeClr val="accent3">
                    <a:lumMod val="50000"/>
                  </a:schemeClr>
                </a:solidFill>
                <a:latin typeface="Canva Sans Bold"/>
                <a:ea typeface="Canva Sans Bold"/>
                <a:cs typeface="B Nazanin" panose="00000400000000000000" pitchFamily="2" charset="-78"/>
                <a:sym typeface="Canva Sans Bold"/>
              </a:rPr>
              <a:t>Search Space</a:t>
            </a:r>
            <a:r>
              <a:rPr lang="ar-EG" sz="2795" dirty="0">
                <a:solidFill>
                  <a:schemeClr val="accent3">
                    <a:lumMod val="50000"/>
                  </a:schemeClr>
                </a:solidFill>
                <a:latin typeface="Canva Sans Bold"/>
                <a:ea typeface="Canva Sans Bold"/>
                <a:cs typeface="B Nazanin" panose="00000400000000000000" pitchFamily="2" charset="-78"/>
                <a:sym typeface="Canva Sans Bold"/>
                <a:rtl/>
              </a:rPr>
              <a:t> </a:t>
            </a:r>
          </a:p>
          <a:p>
            <a:pPr marL="759004" lvl="1" indent="-457200" algn="just" rtl="1">
              <a:lnSpc>
                <a:spcPts val="3914"/>
              </a:lnSpc>
              <a:buFont typeface="Arial" panose="020B0604020202020204" pitchFamily="34" charset="0"/>
              <a:buChar char="•"/>
            </a:pPr>
            <a:r>
              <a:rPr lang="ar-EG" sz="2795" dirty="0">
                <a:solidFill>
                  <a:schemeClr val="accent3">
                    <a:lumMod val="50000"/>
                  </a:schemeClr>
                </a:solidFill>
                <a:latin typeface="Canva Sans Bold"/>
                <a:ea typeface="Canva Sans Bold"/>
                <a:cs typeface="B Nazanin" panose="00000400000000000000" pitchFamily="2" charset="-78"/>
                <a:sym typeface="Canva Sans Bold"/>
                <a:rtl/>
              </a:rPr>
              <a:t>موقعیت شروع </a:t>
            </a:r>
            <a:r>
              <a:rPr lang="en-US" sz="2795" dirty="0">
                <a:solidFill>
                  <a:schemeClr val="accent3">
                    <a:lumMod val="50000"/>
                  </a:schemeClr>
                </a:solidFill>
                <a:latin typeface="Canva Sans Bold"/>
                <a:ea typeface="Canva Sans Bold"/>
                <a:cs typeface="B Nazanin" panose="00000400000000000000" pitchFamily="2" charset="-78"/>
                <a:sym typeface="Canva Sans Bold"/>
              </a:rPr>
              <a:t>Start State</a:t>
            </a:r>
            <a:r>
              <a:rPr lang="ar-EG" sz="2795" dirty="0">
                <a:solidFill>
                  <a:schemeClr val="accent3">
                    <a:lumMod val="50000"/>
                  </a:schemeClr>
                </a:solidFill>
                <a:latin typeface="Canva Sans Bold"/>
                <a:ea typeface="Canva Sans Bold"/>
                <a:cs typeface="B Nazanin" panose="00000400000000000000" pitchFamily="2" charset="-78"/>
                <a:sym typeface="Canva Sans Bold"/>
                <a:rtl/>
              </a:rPr>
              <a:t> </a:t>
            </a:r>
          </a:p>
          <a:p>
            <a:pPr marL="759004" lvl="1" indent="-457200" algn="just" rtl="1">
              <a:lnSpc>
                <a:spcPts val="3914"/>
              </a:lnSpc>
              <a:buFont typeface="Arial" panose="020B0604020202020204" pitchFamily="34" charset="0"/>
              <a:buChar char="•"/>
            </a:pPr>
            <a:r>
              <a:rPr lang="ar-EG" sz="2795" dirty="0">
                <a:solidFill>
                  <a:schemeClr val="accent3">
                    <a:lumMod val="50000"/>
                  </a:schemeClr>
                </a:solidFill>
                <a:latin typeface="Canva Sans Bold"/>
                <a:ea typeface="Canva Sans Bold"/>
                <a:cs typeface="B Nazanin" panose="00000400000000000000" pitchFamily="2" charset="-78"/>
                <a:sym typeface="Canva Sans Bold"/>
                <a:rtl/>
              </a:rPr>
              <a:t>موقعیت هدف </a:t>
            </a:r>
            <a:r>
              <a:rPr lang="en-US" sz="2795" dirty="0">
                <a:solidFill>
                  <a:schemeClr val="accent3">
                    <a:lumMod val="50000"/>
                  </a:schemeClr>
                </a:solidFill>
                <a:latin typeface="Canva Sans Bold"/>
                <a:ea typeface="Canva Sans Bold"/>
                <a:cs typeface="B Nazanin" panose="00000400000000000000" pitchFamily="2" charset="-78"/>
                <a:sym typeface="Canva Sans Bold"/>
              </a:rPr>
              <a:t>Goal State</a:t>
            </a:r>
            <a:r>
              <a:rPr lang="ar-EG" sz="2795" dirty="0">
                <a:solidFill>
                  <a:schemeClr val="accent3">
                    <a:lumMod val="50000"/>
                  </a:schemeClr>
                </a:solidFill>
                <a:latin typeface="Canva Sans Bold"/>
                <a:ea typeface="Canva Sans Bold"/>
                <a:cs typeface="B Nazanin" panose="00000400000000000000" pitchFamily="2" charset="-78"/>
                <a:sym typeface="Canva Sans Bold"/>
                <a:rtl/>
              </a:rPr>
              <a:t> </a:t>
            </a:r>
          </a:p>
          <a:p>
            <a:pPr algn="just" rtl="1">
              <a:lnSpc>
                <a:spcPts val="3914"/>
              </a:lnSpc>
            </a:pPr>
            <a:endParaRPr lang="ar-EG" sz="2795" dirty="0">
              <a:solidFill>
                <a:srgbClr val="000000"/>
              </a:solidFill>
              <a:latin typeface="Canva Sans Bold"/>
              <a:ea typeface="Canva Sans Bold"/>
              <a:cs typeface="B Nazanin" panose="00000400000000000000" pitchFamily="2" charset="-78"/>
              <a:sym typeface="Canva Sans Bold"/>
              <a:rtl/>
            </a:endParaRPr>
          </a:p>
          <a:p>
            <a:pPr marL="603609" lvl="1" indent="-301805" algn="just" rtl="1">
              <a:lnSpc>
                <a:spcPts val="3914"/>
              </a:lnSpc>
              <a:buFont typeface="Arial"/>
              <a:buChar char="•"/>
            </a:pPr>
            <a:r>
              <a:rPr lang="ar-EG" sz="2795" dirty="0">
                <a:solidFill>
                  <a:srgbClr val="000000"/>
                </a:solidFill>
                <a:latin typeface="Canva Sans Bold"/>
                <a:ea typeface="Canva Sans Bold"/>
                <a:cs typeface="B Nazanin" panose="00000400000000000000" pitchFamily="2" charset="-78"/>
                <a:sym typeface="Canva Sans Bold"/>
                <a:rtl/>
              </a:rPr>
              <a:t>الگوریتم های جستجو در هوش مصنوعی، با بررسی راهکارهای مختلف، «</a:t>
            </a:r>
            <a:r>
              <a:rPr lang="ar-EG" sz="2795" dirty="0">
                <a:solidFill>
                  <a:schemeClr val="accent3">
                    <a:lumMod val="50000"/>
                  </a:schemeClr>
                </a:solidFill>
                <a:latin typeface="Canva Sans Bold"/>
                <a:ea typeface="Canva Sans Bold"/>
                <a:cs typeface="B Nazanin" panose="00000400000000000000" pitchFamily="2" charset="-78"/>
                <a:sym typeface="Canva Sans Bold"/>
                <a:rtl/>
              </a:rPr>
              <a:t>عامل هوشمند</a:t>
            </a:r>
            <a:r>
              <a:rPr lang="ar-EG" sz="2795" dirty="0">
                <a:solidFill>
                  <a:srgbClr val="000000"/>
                </a:solidFill>
                <a:latin typeface="Canva Sans Bold"/>
                <a:ea typeface="Canva Sans Bold"/>
                <a:cs typeface="B Nazanin" panose="00000400000000000000" pitchFamily="2" charset="-78"/>
                <a:sym typeface="Canva Sans Bold"/>
                <a:rtl/>
              </a:rPr>
              <a:t>» را در مسیر رسیدن به موقعیت هدف راهنمایی می‌کنند. این دسته از الگوریتم‌ها، با تبدیل</a:t>
            </a:r>
            <a:r>
              <a:rPr lang="ar-EG" sz="2795" dirty="0">
                <a:solidFill>
                  <a:srgbClr val="09151A"/>
                </a:solidFill>
                <a:latin typeface="Canva Sans Bold"/>
                <a:ea typeface="Canva Sans Bold"/>
                <a:cs typeface="B Nazanin" panose="00000400000000000000" pitchFamily="2" charset="-78"/>
                <a:sym typeface="Canva Sans Bold"/>
                <a:rtl/>
              </a:rPr>
              <a:t> </a:t>
            </a:r>
            <a:r>
              <a:rPr lang="ar-EG" sz="2795" dirty="0">
                <a:solidFill>
                  <a:schemeClr val="accent3">
                    <a:lumMod val="50000"/>
                  </a:schemeClr>
                </a:solidFill>
                <a:latin typeface="Canva Sans Bold"/>
                <a:ea typeface="Canva Sans Bold"/>
                <a:cs typeface="B Nazanin" panose="00000400000000000000" pitchFamily="2" charset="-78"/>
                <a:sym typeface="Canva Sans Bold"/>
                <a:rtl/>
              </a:rPr>
              <a:t>موقعیت شروع به موقعیت ایده‌آل</a:t>
            </a:r>
            <a:r>
              <a:rPr lang="ar-EG" sz="2795" dirty="0">
                <a:solidFill>
                  <a:srgbClr val="000000"/>
                </a:solidFill>
                <a:latin typeface="Canva Sans Bold"/>
                <a:ea typeface="Canva Sans Bold"/>
                <a:cs typeface="B Nazanin" panose="00000400000000000000" pitchFamily="2" charset="-78"/>
                <a:sym typeface="Canva Sans Bold"/>
                <a:rtl/>
              </a:rPr>
              <a:t>، راه‌حل‌هایی جستجو-محور را پدید می‌آورند. در نتیجه، اجرای توابع جستجو و کشف راه‌حل‌های قابل اجرا، قدمی لازم و ضروری برای استفاده از الگوریتم‌های جستجو است. عامل هوشمند، وظیفه انجام و به سرانجام رساندن کارهایی را که به نتیجه دلخواه منتهی می‌شوند بر عهده دارد.</a:t>
            </a:r>
          </a:p>
          <a:p>
            <a:pPr algn="just" rtl="1">
              <a:lnSpc>
                <a:spcPts val="3914"/>
              </a:lnSpc>
            </a:pPr>
            <a:endParaRPr lang="ar-EG" sz="2795" dirty="0">
              <a:solidFill>
                <a:srgbClr val="000000"/>
              </a:solidFill>
              <a:latin typeface="Canva Sans Bold"/>
              <a:ea typeface="Canva Sans Bold"/>
              <a:cs typeface="B Nazanin" panose="00000400000000000000" pitchFamily="2" charset="-78"/>
              <a:sym typeface="Canva Sans Bold"/>
              <a:rtl/>
            </a:endParaRPr>
          </a:p>
        </p:txBody>
      </p:sp>
      <p:sp>
        <p:nvSpPr>
          <p:cNvPr id="12" name="TextBox 12"/>
          <p:cNvSpPr txBox="1"/>
          <p:nvPr/>
        </p:nvSpPr>
        <p:spPr>
          <a:xfrm>
            <a:off x="8122998" y="311133"/>
            <a:ext cx="8474605" cy="1025922"/>
          </a:xfrm>
          <a:prstGeom prst="rect">
            <a:avLst/>
          </a:prstGeom>
        </p:spPr>
        <p:txBody>
          <a:bodyPr lIns="0" tIns="0" rIns="0" bIns="0" rtlCol="0" anchor="t">
            <a:spAutoFit/>
          </a:bodyPr>
          <a:lstStyle/>
          <a:p>
            <a:pPr algn="ctr" rtl="1">
              <a:lnSpc>
                <a:spcPts val="7979"/>
              </a:lnSpc>
            </a:pPr>
            <a:r>
              <a:rPr lang="ar-EG" sz="6000" dirty="0">
                <a:solidFill>
                  <a:srgbClr val="4F826F"/>
                </a:solidFill>
                <a:latin typeface="Canva Sans Bold"/>
                <a:cs typeface="B Nazanin" panose="00000400000000000000" pitchFamily="2" charset="-78"/>
                <a:sym typeface="Canva Sans Bold"/>
                <a:rtl/>
              </a:rPr>
              <a:t>حل مسائل از طریق جستجو</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744052" y="-2354929"/>
            <a:ext cx="4129182" cy="4129182"/>
          </a:xfrm>
          <a:custGeom>
            <a:avLst/>
            <a:gdLst/>
            <a:ahLst/>
            <a:cxnLst/>
            <a:rect l="l" t="t" r="r" b="b"/>
            <a:pathLst>
              <a:path w="4129182" h="4129182">
                <a:moveTo>
                  <a:pt x="0" y="0"/>
                </a:moveTo>
                <a:lnTo>
                  <a:pt x="4129182" y="0"/>
                </a:lnTo>
                <a:lnTo>
                  <a:pt x="4129182" y="4129182"/>
                </a:lnTo>
                <a:lnTo>
                  <a:pt x="0" y="41291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15333182" y="7997842"/>
            <a:ext cx="4129182" cy="4129182"/>
          </a:xfrm>
          <a:custGeom>
            <a:avLst/>
            <a:gdLst/>
            <a:ahLst/>
            <a:cxnLst/>
            <a:rect l="l" t="t" r="r" b="b"/>
            <a:pathLst>
              <a:path w="4129182" h="4129182">
                <a:moveTo>
                  <a:pt x="0" y="0"/>
                </a:moveTo>
                <a:lnTo>
                  <a:pt x="4129182" y="0"/>
                </a:lnTo>
                <a:lnTo>
                  <a:pt x="4129182" y="4129182"/>
                </a:lnTo>
                <a:lnTo>
                  <a:pt x="0" y="41291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871165">
            <a:off x="378418" y="2389717"/>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700000">
            <a:off x="1152669" y="1715458"/>
            <a:ext cx="805238" cy="805238"/>
          </a:xfrm>
          <a:custGeom>
            <a:avLst/>
            <a:gdLst/>
            <a:ahLst/>
            <a:cxnLst/>
            <a:rect l="l" t="t" r="r" b="b"/>
            <a:pathLst>
              <a:path w="805238" h="805238">
                <a:moveTo>
                  <a:pt x="0" y="0"/>
                </a:moveTo>
                <a:lnTo>
                  <a:pt x="805238" y="0"/>
                </a:lnTo>
                <a:lnTo>
                  <a:pt x="805238" y="805238"/>
                </a:lnTo>
                <a:lnTo>
                  <a:pt x="0" y="8052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700000">
            <a:off x="16907057" y="8747417"/>
            <a:ext cx="805238" cy="805238"/>
          </a:xfrm>
          <a:custGeom>
            <a:avLst/>
            <a:gdLst/>
            <a:ahLst/>
            <a:cxnLst/>
            <a:rect l="l" t="t" r="r" b="b"/>
            <a:pathLst>
              <a:path w="805238" h="805238">
                <a:moveTo>
                  <a:pt x="0" y="0"/>
                </a:moveTo>
                <a:lnTo>
                  <a:pt x="805238" y="0"/>
                </a:lnTo>
                <a:lnTo>
                  <a:pt x="805238" y="805238"/>
                </a:lnTo>
                <a:lnTo>
                  <a:pt x="0" y="8052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7859375" y="-448632"/>
            <a:ext cx="593949" cy="11080454"/>
          </a:xfrm>
          <a:custGeom>
            <a:avLst/>
            <a:gdLst/>
            <a:ahLst/>
            <a:cxnLst/>
            <a:rect l="l" t="t" r="r" b="b"/>
            <a:pathLst>
              <a:path w="593949" h="11080454">
                <a:moveTo>
                  <a:pt x="0" y="0"/>
                </a:moveTo>
                <a:lnTo>
                  <a:pt x="593949" y="0"/>
                </a:lnTo>
                <a:lnTo>
                  <a:pt x="593949" y="11080454"/>
                </a:lnTo>
                <a:lnTo>
                  <a:pt x="0" y="110804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36230" y="1264380"/>
            <a:ext cx="568616" cy="568616"/>
          </a:xfrm>
          <a:custGeom>
            <a:avLst/>
            <a:gdLst/>
            <a:ahLst/>
            <a:cxnLst/>
            <a:rect l="l" t="t" r="r" b="b"/>
            <a:pathLst>
              <a:path w="568616" h="568616">
                <a:moveTo>
                  <a:pt x="0" y="0"/>
                </a:moveTo>
                <a:lnTo>
                  <a:pt x="568616" y="0"/>
                </a:lnTo>
                <a:lnTo>
                  <a:pt x="568616" y="568616"/>
                </a:lnTo>
                <a:lnTo>
                  <a:pt x="0" y="5686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9" name="Group 9"/>
          <p:cNvGrpSpPr/>
          <p:nvPr/>
        </p:nvGrpSpPr>
        <p:grpSpPr>
          <a:xfrm>
            <a:off x="542412" y="6976509"/>
            <a:ext cx="15565074" cy="1823629"/>
            <a:chOff x="0" y="0"/>
            <a:chExt cx="4099443" cy="679815"/>
          </a:xfrm>
        </p:grpSpPr>
        <p:sp>
          <p:nvSpPr>
            <p:cNvPr id="10" name="Freeform 10"/>
            <p:cNvSpPr/>
            <p:nvPr/>
          </p:nvSpPr>
          <p:spPr>
            <a:xfrm>
              <a:off x="0" y="0"/>
              <a:ext cx="4099443" cy="679815"/>
            </a:xfrm>
            <a:custGeom>
              <a:avLst/>
              <a:gdLst/>
              <a:ahLst/>
              <a:cxnLst/>
              <a:rect l="l" t="t" r="r" b="b"/>
              <a:pathLst>
                <a:path w="4099443" h="679815">
                  <a:moveTo>
                    <a:pt x="25367" y="0"/>
                  </a:moveTo>
                  <a:lnTo>
                    <a:pt x="4074076" y="0"/>
                  </a:lnTo>
                  <a:cubicBezTo>
                    <a:pt x="4088086" y="0"/>
                    <a:pt x="4099443" y="11357"/>
                    <a:pt x="4099443" y="25367"/>
                  </a:cubicBezTo>
                  <a:lnTo>
                    <a:pt x="4099443" y="654448"/>
                  </a:lnTo>
                  <a:cubicBezTo>
                    <a:pt x="4099443" y="668458"/>
                    <a:pt x="4088086" y="679815"/>
                    <a:pt x="4074076" y="679815"/>
                  </a:cubicBezTo>
                  <a:lnTo>
                    <a:pt x="25367" y="679815"/>
                  </a:lnTo>
                  <a:cubicBezTo>
                    <a:pt x="11357" y="679815"/>
                    <a:pt x="0" y="668458"/>
                    <a:pt x="0" y="654448"/>
                  </a:cubicBezTo>
                  <a:lnTo>
                    <a:pt x="0" y="25367"/>
                  </a:lnTo>
                  <a:cubicBezTo>
                    <a:pt x="0" y="11357"/>
                    <a:pt x="11357" y="0"/>
                    <a:pt x="25367" y="0"/>
                  </a:cubicBezTo>
                  <a:close/>
                </a:path>
              </a:pathLst>
            </a:custGeom>
            <a:solidFill>
              <a:srgbClr val="E2E6E9"/>
            </a:solidFill>
          </p:spPr>
        </p:sp>
        <p:sp>
          <p:nvSpPr>
            <p:cNvPr id="11" name="TextBox 11"/>
            <p:cNvSpPr txBox="1"/>
            <p:nvPr/>
          </p:nvSpPr>
          <p:spPr>
            <a:xfrm>
              <a:off x="0" y="-38100"/>
              <a:ext cx="4099443" cy="717915"/>
            </a:xfrm>
            <a:prstGeom prst="rect">
              <a:avLst/>
            </a:prstGeom>
          </p:spPr>
          <p:txBody>
            <a:bodyPr lIns="50800" tIns="50800" rIns="50800" bIns="50800" rtlCol="0" anchor="ctr"/>
            <a:lstStyle/>
            <a:p>
              <a:pPr algn="ctr">
                <a:lnSpc>
                  <a:spcPts val="2780"/>
                </a:lnSpc>
              </a:pPr>
              <a:endParaRPr/>
            </a:p>
          </p:txBody>
        </p:sp>
      </p:grpSp>
      <p:grpSp>
        <p:nvGrpSpPr>
          <p:cNvPr id="12" name="Group 12"/>
          <p:cNvGrpSpPr/>
          <p:nvPr/>
        </p:nvGrpSpPr>
        <p:grpSpPr>
          <a:xfrm>
            <a:off x="1154900" y="2687467"/>
            <a:ext cx="7588712" cy="3996310"/>
            <a:chOff x="0" y="0"/>
            <a:chExt cx="1998673" cy="1229869"/>
          </a:xfrm>
        </p:grpSpPr>
        <p:sp>
          <p:nvSpPr>
            <p:cNvPr id="13" name="Freeform 13"/>
            <p:cNvSpPr/>
            <p:nvPr/>
          </p:nvSpPr>
          <p:spPr>
            <a:xfrm>
              <a:off x="0" y="0"/>
              <a:ext cx="1998673" cy="1229869"/>
            </a:xfrm>
            <a:custGeom>
              <a:avLst/>
              <a:gdLst/>
              <a:ahLst/>
              <a:cxnLst/>
              <a:rect l="l" t="t" r="r" b="b"/>
              <a:pathLst>
                <a:path w="1998673" h="1229869">
                  <a:moveTo>
                    <a:pt x="52030" y="0"/>
                  </a:moveTo>
                  <a:lnTo>
                    <a:pt x="1946644" y="0"/>
                  </a:lnTo>
                  <a:cubicBezTo>
                    <a:pt x="1975379" y="0"/>
                    <a:pt x="1998673" y="23294"/>
                    <a:pt x="1998673" y="52030"/>
                  </a:cubicBezTo>
                  <a:lnTo>
                    <a:pt x="1998673" y="1177840"/>
                  </a:lnTo>
                  <a:cubicBezTo>
                    <a:pt x="1998673" y="1191639"/>
                    <a:pt x="1993192" y="1204873"/>
                    <a:pt x="1983434" y="1214630"/>
                  </a:cubicBezTo>
                  <a:cubicBezTo>
                    <a:pt x="1973677" y="1224388"/>
                    <a:pt x="1960443" y="1229869"/>
                    <a:pt x="1946644" y="1229869"/>
                  </a:cubicBezTo>
                  <a:lnTo>
                    <a:pt x="52030" y="1229869"/>
                  </a:lnTo>
                  <a:cubicBezTo>
                    <a:pt x="23294" y="1229869"/>
                    <a:pt x="0" y="1206575"/>
                    <a:pt x="0" y="1177840"/>
                  </a:cubicBezTo>
                  <a:lnTo>
                    <a:pt x="0" y="52030"/>
                  </a:lnTo>
                  <a:cubicBezTo>
                    <a:pt x="0" y="23294"/>
                    <a:pt x="23294" y="0"/>
                    <a:pt x="52030" y="0"/>
                  </a:cubicBezTo>
                  <a:close/>
                </a:path>
              </a:pathLst>
            </a:custGeom>
            <a:solidFill>
              <a:srgbClr val="E2E6E9"/>
            </a:solidFill>
          </p:spPr>
        </p:sp>
        <p:sp>
          <p:nvSpPr>
            <p:cNvPr id="14" name="TextBox 14"/>
            <p:cNvSpPr txBox="1"/>
            <p:nvPr/>
          </p:nvSpPr>
          <p:spPr>
            <a:xfrm>
              <a:off x="0" y="-38100"/>
              <a:ext cx="1998673" cy="1267969"/>
            </a:xfrm>
            <a:prstGeom prst="rect">
              <a:avLst/>
            </a:prstGeom>
          </p:spPr>
          <p:txBody>
            <a:bodyPr lIns="50800" tIns="50800" rIns="50800" bIns="50800" rtlCol="0" anchor="ctr"/>
            <a:lstStyle/>
            <a:p>
              <a:pPr algn="ctr">
                <a:lnSpc>
                  <a:spcPts val="2780"/>
                </a:lnSpc>
              </a:pPr>
              <a:endParaRPr/>
            </a:p>
          </p:txBody>
        </p:sp>
      </p:grpSp>
      <p:grpSp>
        <p:nvGrpSpPr>
          <p:cNvPr id="15" name="Group 15"/>
          <p:cNvGrpSpPr/>
          <p:nvPr/>
        </p:nvGrpSpPr>
        <p:grpSpPr>
          <a:xfrm>
            <a:off x="9040997" y="2687467"/>
            <a:ext cx="7552777" cy="3499456"/>
            <a:chOff x="0" y="0"/>
            <a:chExt cx="1989209" cy="1229869"/>
          </a:xfrm>
        </p:grpSpPr>
        <p:sp>
          <p:nvSpPr>
            <p:cNvPr id="16" name="Freeform 16"/>
            <p:cNvSpPr/>
            <p:nvPr/>
          </p:nvSpPr>
          <p:spPr>
            <a:xfrm>
              <a:off x="0" y="0"/>
              <a:ext cx="1989209" cy="1229869"/>
            </a:xfrm>
            <a:custGeom>
              <a:avLst/>
              <a:gdLst/>
              <a:ahLst/>
              <a:cxnLst/>
              <a:rect l="l" t="t" r="r" b="b"/>
              <a:pathLst>
                <a:path w="1989209" h="1229869">
                  <a:moveTo>
                    <a:pt x="52277" y="0"/>
                  </a:moveTo>
                  <a:lnTo>
                    <a:pt x="1936931" y="0"/>
                  </a:lnTo>
                  <a:cubicBezTo>
                    <a:pt x="1950796" y="0"/>
                    <a:pt x="1964093" y="5508"/>
                    <a:pt x="1973897" y="15312"/>
                  </a:cubicBezTo>
                  <a:cubicBezTo>
                    <a:pt x="1983701" y="25116"/>
                    <a:pt x="1989209" y="38412"/>
                    <a:pt x="1989209" y="52277"/>
                  </a:cubicBezTo>
                  <a:lnTo>
                    <a:pt x="1989209" y="1177592"/>
                  </a:lnTo>
                  <a:cubicBezTo>
                    <a:pt x="1989209" y="1191457"/>
                    <a:pt x="1983701" y="1204754"/>
                    <a:pt x="1973897" y="1214558"/>
                  </a:cubicBezTo>
                  <a:cubicBezTo>
                    <a:pt x="1964093" y="1224361"/>
                    <a:pt x="1950796" y="1229869"/>
                    <a:pt x="1936931" y="1229869"/>
                  </a:cubicBezTo>
                  <a:lnTo>
                    <a:pt x="52277" y="1229869"/>
                  </a:lnTo>
                  <a:cubicBezTo>
                    <a:pt x="38412" y="1229869"/>
                    <a:pt x="25116" y="1224361"/>
                    <a:pt x="15312" y="1214558"/>
                  </a:cubicBezTo>
                  <a:cubicBezTo>
                    <a:pt x="5508" y="1204754"/>
                    <a:pt x="0" y="1191457"/>
                    <a:pt x="0" y="1177592"/>
                  </a:cubicBezTo>
                  <a:lnTo>
                    <a:pt x="0" y="52277"/>
                  </a:lnTo>
                  <a:cubicBezTo>
                    <a:pt x="0" y="38412"/>
                    <a:pt x="5508" y="25116"/>
                    <a:pt x="15312" y="15312"/>
                  </a:cubicBezTo>
                  <a:cubicBezTo>
                    <a:pt x="25116" y="5508"/>
                    <a:pt x="38412" y="0"/>
                    <a:pt x="52277" y="0"/>
                  </a:cubicBezTo>
                  <a:close/>
                </a:path>
              </a:pathLst>
            </a:custGeom>
            <a:solidFill>
              <a:srgbClr val="E2E6E9"/>
            </a:solidFill>
          </p:spPr>
        </p:sp>
        <p:sp>
          <p:nvSpPr>
            <p:cNvPr id="17" name="TextBox 17"/>
            <p:cNvSpPr txBox="1"/>
            <p:nvPr/>
          </p:nvSpPr>
          <p:spPr>
            <a:xfrm>
              <a:off x="0" y="-38100"/>
              <a:ext cx="1989209" cy="1267969"/>
            </a:xfrm>
            <a:prstGeom prst="rect">
              <a:avLst/>
            </a:prstGeom>
          </p:spPr>
          <p:txBody>
            <a:bodyPr lIns="50800" tIns="50800" rIns="50800" bIns="50800" rtlCol="0" anchor="ctr"/>
            <a:lstStyle/>
            <a:p>
              <a:pPr algn="ctr">
                <a:lnSpc>
                  <a:spcPts val="2780"/>
                </a:lnSpc>
              </a:pPr>
              <a:endParaRPr/>
            </a:p>
          </p:txBody>
        </p:sp>
      </p:grpSp>
      <p:sp>
        <p:nvSpPr>
          <p:cNvPr id="18" name="TextBox 18"/>
          <p:cNvSpPr txBox="1"/>
          <p:nvPr/>
        </p:nvSpPr>
        <p:spPr>
          <a:xfrm>
            <a:off x="2498405" y="1136963"/>
            <a:ext cx="14760895" cy="897682"/>
          </a:xfrm>
          <a:prstGeom prst="rect">
            <a:avLst/>
          </a:prstGeom>
        </p:spPr>
        <p:txBody>
          <a:bodyPr lIns="0" tIns="0" rIns="0" bIns="0" rtlCol="0" anchor="t">
            <a:spAutoFit/>
          </a:bodyPr>
          <a:lstStyle/>
          <a:p>
            <a:pPr algn="just" rtl="1">
              <a:lnSpc>
                <a:spcPts val="3535"/>
              </a:lnSpc>
            </a:pPr>
            <a:r>
              <a:rPr lang="ar-EG" sz="2525" dirty="0">
                <a:solidFill>
                  <a:srgbClr val="000000"/>
                </a:solidFill>
                <a:latin typeface="Canva Sans Bold"/>
                <a:ea typeface="Canva Sans Bold"/>
                <a:cs typeface="B Nazanin" panose="00000400000000000000" pitchFamily="2" charset="-78"/>
                <a:sym typeface="Canva Sans Bold"/>
                <a:rtl/>
              </a:rPr>
              <a:t>جستجو یکی از مهم‌ترین مباحث در حوزه هوش مصنوعی است. روش‌های مختلف جستجو، هر کدام مزایا و معایب خاص خود را دارند و برای حل انواع مسائل مختلف کاربرد دارند. در این بخش، به بررسی و توضیح انواع روش‌های جستجو خواهیم پرداخت.</a:t>
            </a:r>
          </a:p>
        </p:txBody>
      </p:sp>
      <p:sp>
        <p:nvSpPr>
          <p:cNvPr id="19" name="TextBox 19"/>
          <p:cNvSpPr txBox="1"/>
          <p:nvPr/>
        </p:nvSpPr>
        <p:spPr>
          <a:xfrm>
            <a:off x="9182100" y="2782386"/>
            <a:ext cx="7242095" cy="3141886"/>
          </a:xfrm>
          <a:prstGeom prst="rect">
            <a:avLst/>
          </a:prstGeom>
        </p:spPr>
        <p:txBody>
          <a:bodyPr lIns="0" tIns="0" rIns="0" bIns="0" rtlCol="0" anchor="t">
            <a:spAutoFit/>
          </a:bodyPr>
          <a:lstStyle/>
          <a:p>
            <a:pPr algn="just" rtl="1">
              <a:lnSpc>
                <a:spcPts val="3535"/>
              </a:lnSpc>
            </a:pPr>
            <a:r>
              <a:rPr lang="ar-EG" sz="2525" b="1" dirty="0">
                <a:solidFill>
                  <a:schemeClr val="accent3">
                    <a:lumMod val="50000"/>
                  </a:schemeClr>
                </a:solidFill>
                <a:latin typeface="Canva Sans Bold"/>
                <a:ea typeface="Canva Sans Bold"/>
                <a:cs typeface="B Nazanin" panose="00000400000000000000" pitchFamily="2" charset="-78"/>
                <a:sym typeface="Canva Sans Bold"/>
                <a:rtl/>
              </a:rPr>
              <a:t>جستجوی کور (</a:t>
            </a:r>
            <a:r>
              <a:rPr lang="en-US" sz="2525" b="1" dirty="0">
                <a:solidFill>
                  <a:schemeClr val="accent3">
                    <a:lumMod val="50000"/>
                  </a:schemeClr>
                </a:solidFill>
                <a:latin typeface="Canva Sans Bold"/>
                <a:ea typeface="Canva Sans Bold"/>
                <a:cs typeface="B Nazanin" panose="00000400000000000000" pitchFamily="2" charset="-78"/>
                <a:sym typeface="Canva Sans Bold"/>
              </a:rPr>
              <a:t>Uninformed Search</a:t>
            </a:r>
            <a:r>
              <a:rPr lang="ar-EG" sz="2525" b="1" dirty="0">
                <a:solidFill>
                  <a:schemeClr val="accent3">
                    <a:lumMod val="50000"/>
                  </a:schemeClr>
                </a:solidFill>
                <a:latin typeface="Canva Sans Bold"/>
                <a:ea typeface="Canva Sans Bold"/>
                <a:cs typeface="B Nazanin" panose="00000400000000000000" pitchFamily="2" charset="-78"/>
                <a:sym typeface="Canva Sans Bold"/>
                <a:rtl/>
              </a:rPr>
              <a:t>) </a:t>
            </a:r>
            <a:r>
              <a:rPr lang="ar-EG" sz="2525" dirty="0">
                <a:solidFill>
                  <a:srgbClr val="000000"/>
                </a:solidFill>
                <a:latin typeface="Canva Sans Bold"/>
                <a:ea typeface="Canva Sans Bold"/>
                <a:cs typeface="B Nazanin" panose="00000400000000000000" pitchFamily="2" charset="-78"/>
                <a:sym typeface="Canva Sans Bold"/>
                <a:rtl/>
              </a:rPr>
              <a:t>به روش‌های جستجویی گفته می‌شود که هیچ اطلاعاتی در مورد مسئله در اختیار ندارند و به صورت </a:t>
            </a:r>
            <a:r>
              <a:rPr lang="ar-EG" sz="2525" dirty="0">
                <a:solidFill>
                  <a:schemeClr val="accent3">
                    <a:lumMod val="50000"/>
                  </a:schemeClr>
                </a:solidFill>
                <a:latin typeface="Canva Sans Bold"/>
                <a:ea typeface="Canva Sans Bold"/>
                <a:cs typeface="B Nazanin" panose="00000400000000000000" pitchFamily="2" charset="-78"/>
                <a:sym typeface="Canva Sans Bold"/>
                <a:rtl/>
              </a:rPr>
              <a:t>کور از یک حالت به حالت </a:t>
            </a:r>
            <a:r>
              <a:rPr lang="ar-EG" sz="2525" dirty="0">
                <a:solidFill>
                  <a:srgbClr val="000000"/>
                </a:solidFill>
                <a:latin typeface="Canva Sans Bold"/>
                <a:ea typeface="Canva Sans Bold"/>
                <a:cs typeface="B Nazanin" panose="00000400000000000000" pitchFamily="2" charset="-78"/>
                <a:sym typeface="Canva Sans Bold"/>
                <a:rtl/>
              </a:rPr>
              <a:t>بعدی می‌روند. این روش‌ها ساده هستند اما برای مسائل بزرگ ممکن است بسیار زمان‌بر باشند. دو نمونه از این روش‌ها شامل جستجوی </a:t>
            </a:r>
            <a:r>
              <a:rPr lang="fa-IR" sz="2525" dirty="0">
                <a:solidFill>
                  <a:srgbClr val="000000"/>
                </a:solidFill>
                <a:latin typeface="Canva Sans Bold"/>
                <a:ea typeface="Canva Sans Bold"/>
                <a:cs typeface="B Nazanin" panose="00000400000000000000" pitchFamily="2" charset="-78"/>
                <a:sym typeface="Canva Sans Bold"/>
                <a:rtl/>
              </a:rPr>
              <a:t>اول عمق</a:t>
            </a:r>
            <a:r>
              <a:rPr lang="ar-EG" sz="2525" dirty="0">
                <a:solidFill>
                  <a:srgbClr val="000000"/>
                </a:solidFill>
                <a:latin typeface="Canva Sans Bold"/>
                <a:ea typeface="Canva Sans Bold"/>
                <a:cs typeface="B Nazanin" panose="00000400000000000000" pitchFamily="2" charset="-78"/>
                <a:sym typeface="Canva Sans Bold"/>
                <a:rtl/>
              </a:rPr>
              <a:t> و </a:t>
            </a:r>
            <a:r>
              <a:rPr lang="fa-IR" sz="2525" dirty="0">
                <a:solidFill>
                  <a:srgbClr val="000000"/>
                </a:solidFill>
                <a:latin typeface="Canva Sans Bold"/>
                <a:ea typeface="Canva Sans Bold"/>
                <a:cs typeface="B Nazanin" panose="00000400000000000000" pitchFamily="2" charset="-78"/>
                <a:sym typeface="Canva Sans Bold"/>
                <a:rtl/>
              </a:rPr>
              <a:t>اول سطح</a:t>
            </a:r>
            <a:r>
              <a:rPr lang="ar-EG" sz="2525" dirty="0">
                <a:solidFill>
                  <a:srgbClr val="000000"/>
                </a:solidFill>
                <a:latin typeface="Canva Sans Bold"/>
                <a:ea typeface="Canva Sans Bold"/>
                <a:cs typeface="B Nazanin" panose="00000400000000000000" pitchFamily="2" charset="-78"/>
                <a:sym typeface="Canva Sans Bold"/>
                <a:rtl/>
              </a:rPr>
              <a:t> هستند. جستجوی </a:t>
            </a:r>
            <a:r>
              <a:rPr lang="fa-IR" sz="2525" dirty="0">
                <a:solidFill>
                  <a:srgbClr val="000000"/>
                </a:solidFill>
                <a:latin typeface="Canva Sans Bold"/>
                <a:ea typeface="Canva Sans Bold"/>
                <a:cs typeface="B Nazanin" panose="00000400000000000000" pitchFamily="2" charset="-78"/>
                <a:sym typeface="Canva Sans Bold"/>
                <a:rtl/>
              </a:rPr>
              <a:t>اول عمق</a:t>
            </a:r>
            <a:r>
              <a:rPr lang="ar-EG" sz="2525" dirty="0">
                <a:solidFill>
                  <a:srgbClr val="000000"/>
                </a:solidFill>
                <a:latin typeface="Canva Sans Bold"/>
                <a:ea typeface="Canva Sans Bold"/>
                <a:cs typeface="B Nazanin" panose="00000400000000000000" pitchFamily="2" charset="-78"/>
                <a:sym typeface="Canva Sans Bold"/>
                <a:rtl/>
              </a:rPr>
              <a:t> ابتدا به دنبال راه‌حل در اعماق درخت جستجو می‌گردد، در حالی که جستجوی </a:t>
            </a:r>
            <a:r>
              <a:rPr lang="fa-IR" sz="2525" dirty="0">
                <a:solidFill>
                  <a:srgbClr val="000000"/>
                </a:solidFill>
                <a:latin typeface="Canva Sans Bold"/>
                <a:ea typeface="Canva Sans Bold"/>
                <a:cs typeface="B Nazanin" panose="00000400000000000000" pitchFamily="2" charset="-78"/>
                <a:sym typeface="Canva Sans Bold"/>
                <a:rtl/>
              </a:rPr>
              <a:t>اول سطح</a:t>
            </a:r>
            <a:r>
              <a:rPr lang="ar-EG" sz="2525" dirty="0">
                <a:solidFill>
                  <a:srgbClr val="000000"/>
                </a:solidFill>
                <a:latin typeface="Canva Sans Bold"/>
                <a:ea typeface="Canva Sans Bold"/>
                <a:cs typeface="B Nazanin" panose="00000400000000000000" pitchFamily="2" charset="-78"/>
                <a:sym typeface="Canva Sans Bold"/>
                <a:rtl/>
              </a:rPr>
              <a:t> ابتدا به بررسی </a:t>
            </a:r>
            <a:r>
              <a:rPr lang="fa-IR" sz="2525" dirty="0">
                <a:solidFill>
                  <a:srgbClr val="000000"/>
                </a:solidFill>
                <a:latin typeface="Canva Sans Bold"/>
                <a:ea typeface="Canva Sans Bold"/>
                <a:cs typeface="B Nazanin" panose="00000400000000000000" pitchFamily="2" charset="-78"/>
                <a:sym typeface="Canva Sans Bold"/>
                <a:rtl/>
              </a:rPr>
              <a:t>سطح به سطح </a:t>
            </a:r>
            <a:r>
              <a:rPr lang="ar-EG" sz="2525" dirty="0">
                <a:solidFill>
                  <a:srgbClr val="000000"/>
                </a:solidFill>
                <a:latin typeface="Canva Sans Bold"/>
                <a:ea typeface="Canva Sans Bold"/>
                <a:cs typeface="B Nazanin" panose="00000400000000000000" pitchFamily="2" charset="-78"/>
                <a:sym typeface="Canva Sans Bold"/>
                <a:rtl/>
              </a:rPr>
              <a:t>درخت جستجو می‌پردازد.</a:t>
            </a:r>
          </a:p>
        </p:txBody>
      </p:sp>
      <p:sp>
        <p:nvSpPr>
          <p:cNvPr id="20" name="TextBox 20"/>
          <p:cNvSpPr txBox="1"/>
          <p:nvPr/>
        </p:nvSpPr>
        <p:spPr>
          <a:xfrm>
            <a:off x="1384592" y="2779763"/>
            <a:ext cx="7241083" cy="3385542"/>
          </a:xfrm>
          <a:prstGeom prst="rect">
            <a:avLst/>
          </a:prstGeom>
        </p:spPr>
        <p:txBody>
          <a:bodyPr lIns="0" tIns="0" rIns="0" bIns="0" rtlCol="0" anchor="t">
            <a:spAutoFit/>
          </a:bodyPr>
          <a:lstStyle/>
          <a:p>
            <a:pPr algn="just" rtl="1">
              <a:lnSpc>
                <a:spcPts val="3296"/>
              </a:lnSpc>
            </a:pPr>
            <a:r>
              <a:rPr lang="ar-EG" sz="2354" b="1" dirty="0">
                <a:solidFill>
                  <a:schemeClr val="accent3">
                    <a:lumMod val="50000"/>
                  </a:schemeClr>
                </a:solidFill>
                <a:latin typeface="Canva Sans Bold"/>
                <a:ea typeface="Canva Sans Bold"/>
                <a:cs typeface="B Nazanin" panose="00000400000000000000" pitchFamily="2" charset="-78"/>
                <a:sym typeface="Canva Sans Bold"/>
                <a:rtl/>
              </a:rPr>
              <a:t>جستجوی آگاهانه (</a:t>
            </a:r>
            <a:r>
              <a:rPr lang="en-US" sz="2354" b="1" dirty="0">
                <a:solidFill>
                  <a:schemeClr val="accent3">
                    <a:lumMod val="50000"/>
                  </a:schemeClr>
                </a:solidFill>
                <a:latin typeface="Canva Sans Bold"/>
                <a:ea typeface="Canva Sans Bold"/>
                <a:cs typeface="B Nazanin" panose="00000400000000000000" pitchFamily="2" charset="-78"/>
                <a:sym typeface="Canva Sans Bold"/>
              </a:rPr>
              <a:t>Informed Search</a:t>
            </a:r>
            <a:r>
              <a:rPr lang="ar-EG" sz="2354" b="1" dirty="0">
                <a:solidFill>
                  <a:schemeClr val="accent3">
                    <a:lumMod val="50000"/>
                  </a:schemeClr>
                </a:solidFill>
                <a:latin typeface="Canva Sans Bold"/>
                <a:ea typeface="Canva Sans Bold"/>
                <a:cs typeface="B Nazanin" panose="00000400000000000000" pitchFamily="2" charset="-78"/>
                <a:sym typeface="Canva Sans Bold"/>
                <a:rtl/>
              </a:rPr>
              <a:t>) </a:t>
            </a:r>
            <a:r>
              <a:rPr lang="ar-EG" sz="2354" dirty="0">
                <a:solidFill>
                  <a:srgbClr val="000000"/>
                </a:solidFill>
                <a:latin typeface="Canva Sans Bold"/>
                <a:ea typeface="Canva Sans Bold"/>
                <a:cs typeface="B Nazanin" panose="00000400000000000000" pitchFamily="2" charset="-78"/>
                <a:sym typeface="Canva Sans Bold"/>
                <a:rtl/>
              </a:rPr>
              <a:t>به روش‌های جستجویی گفته می‌شود که از اطلاعات مفید در مورد مسئله استفاده می‌کنند. این روش‌ها شامل الگوریتم‌های جستجوی هیوریستیک مانند </a:t>
            </a:r>
            <a:r>
              <a:rPr lang="ar-EG" sz="2354" b="1" dirty="0">
                <a:solidFill>
                  <a:schemeClr val="accent3">
                    <a:lumMod val="50000"/>
                  </a:schemeClr>
                </a:solidFill>
                <a:latin typeface="Canva Sans Bold"/>
                <a:ea typeface="Canva Sans Bold"/>
                <a:cs typeface="B Nazanin" panose="00000400000000000000" pitchFamily="2" charset="-78"/>
                <a:sym typeface="Canva Sans Bold"/>
                <a:rtl/>
              </a:rPr>
              <a:t>الگوریتم </a:t>
            </a:r>
            <a:r>
              <a:rPr lang="en-US" sz="2354" b="1" dirty="0">
                <a:solidFill>
                  <a:schemeClr val="accent3">
                    <a:lumMod val="50000"/>
                  </a:schemeClr>
                </a:solidFill>
                <a:latin typeface="Canva Sans Bold"/>
                <a:ea typeface="Canva Sans Bold"/>
                <a:cs typeface="B Nazanin" panose="00000400000000000000" pitchFamily="2" charset="-78"/>
                <a:sym typeface="Canva Sans Bold"/>
                <a:rtl/>
              </a:rPr>
              <a:t>A* </a:t>
            </a:r>
            <a:r>
              <a:rPr lang="fa-IR" sz="2354" b="1" dirty="0">
                <a:solidFill>
                  <a:schemeClr val="accent3">
                    <a:lumMod val="50000"/>
                  </a:schemeClr>
                </a:solidFill>
                <a:latin typeface="Canva Sans Bold"/>
                <a:ea typeface="Canva Sans Bold"/>
                <a:cs typeface="B Nazanin" panose="00000400000000000000" pitchFamily="2" charset="-78"/>
                <a:sym typeface="Canva Sans Bold"/>
                <a:rtl/>
              </a:rPr>
              <a:t> </a:t>
            </a:r>
            <a:r>
              <a:rPr lang="ar-EG" sz="2354" dirty="0">
                <a:solidFill>
                  <a:srgbClr val="000000"/>
                </a:solidFill>
                <a:latin typeface="Canva Sans Bold"/>
                <a:ea typeface="Canva Sans Bold"/>
                <a:cs typeface="B Nazanin" panose="00000400000000000000" pitchFamily="2" charset="-78"/>
                <a:sym typeface="Canva Sans Bold"/>
                <a:rtl/>
              </a:rPr>
              <a:t>هستند که با استفاده از تخمین‌های هوشمندانه، می‌توانند به راه‌حل بهینه‌تری برسند. این الگوریتم‌ها با در نظر گرفتن هزینه واقعی حرکت از یک حالت به حالت بعدی و همچنین هزینه تخمینی باقی‌مانده تا رسیدن به هدف، می‌توانند مسیر بهینه را پیدا کنند. به این ترتیب، این روش‌های جستجو به طور هوشمندانه‌تری عمل می‌کنند و نتایج بهتری را ارائه می‌دهند.</a:t>
            </a:r>
          </a:p>
        </p:txBody>
      </p:sp>
      <p:sp>
        <p:nvSpPr>
          <p:cNvPr id="21" name="TextBox 21"/>
          <p:cNvSpPr txBox="1"/>
          <p:nvPr/>
        </p:nvSpPr>
        <p:spPr>
          <a:xfrm>
            <a:off x="839306" y="6990641"/>
            <a:ext cx="15155847" cy="1795363"/>
          </a:xfrm>
          <a:prstGeom prst="rect">
            <a:avLst/>
          </a:prstGeom>
        </p:spPr>
        <p:txBody>
          <a:bodyPr lIns="0" tIns="0" rIns="0" bIns="0" rtlCol="0" anchor="t">
            <a:spAutoFit/>
          </a:bodyPr>
          <a:lstStyle/>
          <a:p>
            <a:pPr algn="just" rtl="1">
              <a:lnSpc>
                <a:spcPts val="3535"/>
              </a:lnSpc>
            </a:pPr>
            <a:r>
              <a:rPr lang="ar-EG" sz="2525" b="1" dirty="0">
                <a:solidFill>
                  <a:schemeClr val="accent3">
                    <a:lumMod val="50000"/>
                  </a:schemeClr>
                </a:solidFill>
                <a:latin typeface="Canva Sans Bold"/>
                <a:ea typeface="Canva Sans Bold"/>
                <a:cs typeface="B Nazanin" panose="00000400000000000000" pitchFamily="2" charset="-78"/>
                <a:sym typeface="Canva Sans Bold"/>
                <a:rtl/>
              </a:rPr>
              <a:t>جستجوی بهینه‌سازی (</a:t>
            </a:r>
            <a:r>
              <a:rPr lang="en-US" sz="2525" b="1" dirty="0">
                <a:solidFill>
                  <a:schemeClr val="accent3">
                    <a:lumMod val="50000"/>
                  </a:schemeClr>
                </a:solidFill>
                <a:latin typeface="Canva Sans Bold"/>
                <a:ea typeface="Canva Sans Bold"/>
                <a:cs typeface="B Nazanin" panose="00000400000000000000" pitchFamily="2" charset="-78"/>
                <a:sym typeface="Canva Sans Bold"/>
              </a:rPr>
              <a:t>Optimization Search</a:t>
            </a:r>
            <a:r>
              <a:rPr lang="ar-EG" sz="2525" b="1" dirty="0">
                <a:solidFill>
                  <a:schemeClr val="accent3">
                    <a:lumMod val="50000"/>
                  </a:schemeClr>
                </a:solidFill>
                <a:latin typeface="Canva Sans Bold"/>
                <a:ea typeface="Canva Sans Bold"/>
                <a:cs typeface="B Nazanin" panose="00000400000000000000" pitchFamily="2" charset="-78"/>
                <a:sym typeface="Canva Sans Bold"/>
                <a:rtl/>
              </a:rPr>
              <a:t>) </a:t>
            </a:r>
            <a:r>
              <a:rPr lang="ar-EG" sz="2525" dirty="0">
                <a:solidFill>
                  <a:srgbClr val="000000"/>
                </a:solidFill>
                <a:latin typeface="Canva Sans Bold"/>
                <a:ea typeface="Canva Sans Bold"/>
                <a:cs typeface="B Nazanin" panose="00000400000000000000" pitchFamily="2" charset="-78"/>
                <a:sym typeface="Canva Sans Bold"/>
                <a:rtl/>
              </a:rPr>
              <a:t>به روش‌های جستجویی گفته می‌شود که با استفاده از الگوریتم‌های پیشرفته مانند ژنتیک و شبیه‌سازی تبرید، به </a:t>
            </a:r>
            <a:r>
              <a:rPr lang="ar-EG" sz="2525" dirty="0">
                <a:solidFill>
                  <a:schemeClr val="accent3">
                    <a:lumMod val="50000"/>
                  </a:schemeClr>
                </a:solidFill>
                <a:latin typeface="Canva Sans Bold"/>
                <a:ea typeface="Canva Sans Bold"/>
                <a:cs typeface="B Nazanin" panose="00000400000000000000" pitchFamily="2" charset="-78"/>
                <a:sym typeface="Canva Sans Bold"/>
                <a:rtl/>
              </a:rPr>
              <a:t>دنبال بهترین جواب در فضای وضعیت </a:t>
            </a:r>
            <a:r>
              <a:rPr lang="ar-EG" sz="2525" dirty="0">
                <a:solidFill>
                  <a:srgbClr val="000000"/>
                </a:solidFill>
                <a:latin typeface="Canva Sans Bold"/>
                <a:ea typeface="Canva Sans Bold"/>
                <a:cs typeface="B Nazanin" panose="00000400000000000000" pitchFamily="2" charset="-78"/>
                <a:sym typeface="Canva Sans Bold"/>
                <a:rtl/>
              </a:rPr>
              <a:t>هستند. این روش‌ها برای مسائل پیچیده بسیار مفید هستند. الگوریتم ژنتیک با الهام از فرآیند تکامل طبیعی، به دنبال بهترین جواب در فضای وضعیت است. الگوریتم شبیه‌سازی تبرید نیز با الهام از فرآیند سرد شدن فلزات، به دنبال بهترین جواب می‌گردد. این روش‌های پیشرفته می‌توانند به یافتن جواب‌های بهینه برای مسائل پیچیده کمک کنند.</a:t>
            </a:r>
          </a:p>
        </p:txBody>
      </p:sp>
      <p:sp>
        <p:nvSpPr>
          <p:cNvPr id="22" name="TextBox 22"/>
          <p:cNvSpPr txBox="1"/>
          <p:nvPr/>
        </p:nvSpPr>
        <p:spPr>
          <a:xfrm>
            <a:off x="11629685" y="104282"/>
            <a:ext cx="5164419" cy="974626"/>
          </a:xfrm>
          <a:prstGeom prst="rect">
            <a:avLst/>
          </a:prstGeom>
        </p:spPr>
        <p:txBody>
          <a:bodyPr lIns="0" tIns="0" rIns="0" bIns="0" rtlCol="0" anchor="t">
            <a:spAutoFit/>
          </a:bodyPr>
          <a:lstStyle/>
          <a:p>
            <a:pPr algn="ctr" rtl="1">
              <a:lnSpc>
                <a:spcPts val="7563"/>
              </a:lnSpc>
            </a:pPr>
            <a:r>
              <a:rPr lang="ar-EG" sz="6000" dirty="0">
                <a:solidFill>
                  <a:srgbClr val="4F826F"/>
                </a:solidFill>
                <a:latin typeface="Canva Sans Bold"/>
                <a:cs typeface="B Nazanin" panose="00000400000000000000" pitchFamily="2" charset="-78"/>
                <a:sym typeface="Canva Sans Bold"/>
                <a:rtl/>
              </a:rPr>
              <a:t>روش‌های جستجو</a:t>
            </a:r>
          </a:p>
        </p:txBody>
      </p:sp>
      <p:sp>
        <p:nvSpPr>
          <p:cNvPr id="23" name="Freeform 4">
            <a:extLst>
              <a:ext uri="{FF2B5EF4-FFF2-40B4-BE49-F238E27FC236}">
                <a16:creationId xmlns:a16="http://schemas.microsoft.com/office/drawing/2014/main" id="{E9B21EF2-65F4-3563-B0F7-43F90F8B8C51}"/>
              </a:ext>
            </a:extLst>
          </p:cNvPr>
          <p:cNvSpPr/>
          <p:nvPr/>
        </p:nvSpPr>
        <p:spPr>
          <a:xfrm rot="2871165">
            <a:off x="15870091" y="9466040"/>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4779749" y="5470953"/>
            <a:ext cx="4959103" cy="4959103"/>
          </a:xfrm>
          <a:custGeom>
            <a:avLst/>
            <a:gdLst/>
            <a:ahLst/>
            <a:cxnLst/>
            <a:rect l="l" t="t" r="r" b="b"/>
            <a:pathLst>
              <a:path w="4959103" h="4959103">
                <a:moveTo>
                  <a:pt x="0" y="0"/>
                </a:moveTo>
                <a:lnTo>
                  <a:pt x="4959102" y="0"/>
                </a:lnTo>
                <a:lnTo>
                  <a:pt x="4959102"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473400" y="106780"/>
            <a:ext cx="4988804" cy="4988804"/>
          </a:xfrm>
          <a:custGeom>
            <a:avLst/>
            <a:gdLst/>
            <a:ahLst/>
            <a:cxnLst/>
            <a:rect l="l" t="t" r="r" b="b"/>
            <a:pathLst>
              <a:path w="4988804" h="4988804">
                <a:moveTo>
                  <a:pt x="0" y="0"/>
                </a:moveTo>
                <a:lnTo>
                  <a:pt x="4988804" y="0"/>
                </a:lnTo>
                <a:lnTo>
                  <a:pt x="4988804" y="4988804"/>
                </a:lnTo>
                <a:lnTo>
                  <a:pt x="0" y="4988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815795" y="2114236"/>
            <a:ext cx="2316204" cy="2316204"/>
          </a:xfrm>
          <a:custGeom>
            <a:avLst/>
            <a:gdLst/>
            <a:ahLst/>
            <a:cxnLst/>
            <a:rect l="l" t="t" r="r" b="b"/>
            <a:pathLst>
              <a:path w="2316204" h="2316204">
                <a:moveTo>
                  <a:pt x="0" y="0"/>
                </a:moveTo>
                <a:lnTo>
                  <a:pt x="2316204" y="0"/>
                </a:lnTo>
                <a:lnTo>
                  <a:pt x="2316204" y="2316204"/>
                </a:lnTo>
                <a:lnTo>
                  <a:pt x="0" y="23162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871165">
            <a:off x="764690" y="5469241"/>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871165">
            <a:off x="18011879" y="4327246"/>
            <a:ext cx="1024805" cy="1024805"/>
          </a:xfrm>
          <a:custGeom>
            <a:avLst/>
            <a:gdLst/>
            <a:ahLst/>
            <a:cxnLst/>
            <a:rect l="l" t="t" r="r" b="b"/>
            <a:pathLst>
              <a:path w="1024805" h="1024805">
                <a:moveTo>
                  <a:pt x="0" y="0"/>
                </a:moveTo>
                <a:lnTo>
                  <a:pt x="1024804" y="0"/>
                </a:lnTo>
                <a:lnTo>
                  <a:pt x="1024804"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871165">
            <a:off x="1815506" y="274404"/>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871165">
            <a:off x="17548723" y="4045887"/>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3722029" y="7670312"/>
            <a:ext cx="399114" cy="1689686"/>
            <a:chOff x="0" y="0"/>
            <a:chExt cx="532152" cy="2252914"/>
          </a:xfrm>
        </p:grpSpPr>
        <p:sp>
          <p:nvSpPr>
            <p:cNvPr id="10" name="Freeform 10"/>
            <p:cNvSpPr/>
            <p:nvPr/>
          </p:nvSpPr>
          <p:spPr>
            <a:xfrm rot="2871165">
              <a:off x="77698" y="936108"/>
              <a:ext cx="376755" cy="376755"/>
            </a:xfrm>
            <a:custGeom>
              <a:avLst/>
              <a:gdLst/>
              <a:ahLst/>
              <a:cxnLst/>
              <a:rect l="l" t="t" r="r" b="b"/>
              <a:pathLst>
                <a:path w="376755" h="376755">
                  <a:moveTo>
                    <a:pt x="0" y="0"/>
                  </a:moveTo>
                  <a:lnTo>
                    <a:pt x="376756" y="0"/>
                  </a:lnTo>
                  <a:lnTo>
                    <a:pt x="376756" y="376755"/>
                  </a:lnTo>
                  <a:lnTo>
                    <a:pt x="0" y="376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2871165">
              <a:off x="77698" y="1798460"/>
              <a:ext cx="376755" cy="376755"/>
            </a:xfrm>
            <a:custGeom>
              <a:avLst/>
              <a:gdLst/>
              <a:ahLst/>
              <a:cxnLst/>
              <a:rect l="l" t="t" r="r" b="b"/>
              <a:pathLst>
                <a:path w="376755" h="376755">
                  <a:moveTo>
                    <a:pt x="0" y="0"/>
                  </a:moveTo>
                  <a:lnTo>
                    <a:pt x="376756" y="0"/>
                  </a:lnTo>
                  <a:lnTo>
                    <a:pt x="376756" y="376756"/>
                  </a:lnTo>
                  <a:lnTo>
                    <a:pt x="0" y="376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2871165">
              <a:off x="77698" y="77698"/>
              <a:ext cx="376755" cy="376755"/>
            </a:xfrm>
            <a:custGeom>
              <a:avLst/>
              <a:gdLst/>
              <a:ahLst/>
              <a:cxnLst/>
              <a:rect l="l" t="t" r="r" b="b"/>
              <a:pathLst>
                <a:path w="376755" h="376755">
                  <a:moveTo>
                    <a:pt x="0" y="0"/>
                  </a:moveTo>
                  <a:lnTo>
                    <a:pt x="376756" y="0"/>
                  </a:lnTo>
                  <a:lnTo>
                    <a:pt x="376756" y="376756"/>
                  </a:lnTo>
                  <a:lnTo>
                    <a:pt x="0" y="376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3" name="Freeform 13"/>
          <p:cNvSpPr/>
          <p:nvPr/>
        </p:nvSpPr>
        <p:spPr>
          <a:xfrm rot="2700000">
            <a:off x="13672865" y="8490671"/>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2700000">
            <a:off x="1794636" y="856901"/>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5" name="Group 15"/>
          <p:cNvGrpSpPr/>
          <p:nvPr/>
        </p:nvGrpSpPr>
        <p:grpSpPr>
          <a:xfrm>
            <a:off x="16971666" y="5143500"/>
            <a:ext cx="575268" cy="57526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grpSp>
        <p:nvGrpSpPr>
          <p:cNvPr id="18" name="Group 18"/>
          <p:cNvGrpSpPr/>
          <p:nvPr/>
        </p:nvGrpSpPr>
        <p:grpSpPr>
          <a:xfrm>
            <a:off x="-287634" y="4685056"/>
            <a:ext cx="575268" cy="57526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grpSp>
        <p:nvGrpSpPr>
          <p:cNvPr id="21" name="Group 21"/>
          <p:cNvGrpSpPr>
            <a:grpSpLocks noChangeAspect="1"/>
          </p:cNvGrpSpPr>
          <p:nvPr/>
        </p:nvGrpSpPr>
        <p:grpSpPr>
          <a:xfrm>
            <a:off x="10556245" y="2717619"/>
            <a:ext cx="3567439" cy="4605112"/>
            <a:chOff x="0" y="0"/>
            <a:chExt cx="1934210" cy="2496820"/>
          </a:xfrm>
        </p:grpSpPr>
        <p:sp>
          <p:nvSpPr>
            <p:cNvPr id="22" name="Freeform 22"/>
            <p:cNvSpPr/>
            <p:nvPr/>
          </p:nvSpPr>
          <p:spPr>
            <a:xfrm>
              <a:off x="0" y="31750"/>
              <a:ext cx="1934210" cy="2346960"/>
            </a:xfrm>
            <a:custGeom>
              <a:avLst/>
              <a:gdLst/>
              <a:ahLst/>
              <a:cxnLst/>
              <a:rect l="l" t="t" r="r" b="b"/>
              <a:pathLst>
                <a:path w="1934210" h="2346960">
                  <a:moveTo>
                    <a:pt x="1934210" y="2346960"/>
                  </a:moveTo>
                  <a:lnTo>
                    <a:pt x="15240" y="2259330"/>
                  </a:lnTo>
                  <a:lnTo>
                    <a:pt x="0" y="74930"/>
                  </a:lnTo>
                  <a:lnTo>
                    <a:pt x="1934210" y="0"/>
                  </a:lnTo>
                  <a:close/>
                </a:path>
              </a:pathLst>
            </a:custGeom>
            <a:solidFill>
              <a:srgbClr val="BFBFBF"/>
            </a:solidFill>
          </p:spPr>
        </p:sp>
        <p:sp>
          <p:nvSpPr>
            <p:cNvPr id="23" name="Freeform 23"/>
            <p:cNvSpPr/>
            <p:nvPr/>
          </p:nvSpPr>
          <p:spPr>
            <a:xfrm>
              <a:off x="1789430" y="1270"/>
              <a:ext cx="125730" cy="2494280"/>
            </a:xfrm>
            <a:custGeom>
              <a:avLst/>
              <a:gdLst/>
              <a:ahLst/>
              <a:cxnLst/>
              <a:rect l="l" t="t" r="r" b="b"/>
              <a:pathLst>
                <a:path w="125730" h="2494280">
                  <a:moveTo>
                    <a:pt x="0" y="2494280"/>
                  </a:moveTo>
                  <a:lnTo>
                    <a:pt x="125730" y="2373630"/>
                  </a:lnTo>
                  <a:lnTo>
                    <a:pt x="125730" y="31750"/>
                  </a:lnTo>
                  <a:lnTo>
                    <a:pt x="0" y="0"/>
                  </a:lnTo>
                  <a:close/>
                </a:path>
              </a:pathLst>
            </a:custGeom>
            <a:solidFill>
              <a:srgbClr val="FAFAFA"/>
            </a:solidFill>
          </p:spPr>
        </p:sp>
        <p:sp>
          <p:nvSpPr>
            <p:cNvPr id="24" name="Freeform 24"/>
            <p:cNvSpPr/>
            <p:nvPr/>
          </p:nvSpPr>
          <p:spPr>
            <a:xfrm>
              <a:off x="0" y="0"/>
              <a:ext cx="1812290" cy="2496820"/>
            </a:xfrm>
            <a:custGeom>
              <a:avLst/>
              <a:gdLst/>
              <a:ahLst/>
              <a:cxnLst/>
              <a:rect l="l" t="t" r="r" b="b"/>
              <a:pathLst>
                <a:path w="1812290" h="2496820">
                  <a:moveTo>
                    <a:pt x="1812290" y="2496820"/>
                  </a:moveTo>
                  <a:lnTo>
                    <a:pt x="0" y="2404110"/>
                  </a:lnTo>
                  <a:lnTo>
                    <a:pt x="0" y="92710"/>
                  </a:lnTo>
                  <a:lnTo>
                    <a:pt x="1812290" y="0"/>
                  </a:lnTo>
                  <a:close/>
                </a:path>
              </a:pathLst>
            </a:custGeom>
            <a:solidFill>
              <a:srgbClr val="E9E9E9"/>
            </a:solidFill>
          </p:spPr>
        </p:sp>
        <p:sp>
          <p:nvSpPr>
            <p:cNvPr id="25" name="Freeform 25"/>
            <p:cNvSpPr/>
            <p:nvPr/>
          </p:nvSpPr>
          <p:spPr>
            <a:xfrm>
              <a:off x="31750" y="88900"/>
              <a:ext cx="31750" cy="2319020"/>
            </a:xfrm>
            <a:custGeom>
              <a:avLst/>
              <a:gdLst/>
              <a:ahLst/>
              <a:cxnLst/>
              <a:rect l="l" t="t" r="r" b="b"/>
              <a:pathLst>
                <a:path w="31750" h="2319020">
                  <a:moveTo>
                    <a:pt x="31750" y="2319020"/>
                  </a:moveTo>
                  <a:lnTo>
                    <a:pt x="0" y="2316480"/>
                  </a:lnTo>
                  <a:lnTo>
                    <a:pt x="0" y="2540"/>
                  </a:lnTo>
                  <a:lnTo>
                    <a:pt x="31750" y="0"/>
                  </a:lnTo>
                  <a:close/>
                </a:path>
              </a:pathLst>
            </a:custGeom>
            <a:solidFill>
              <a:srgbClr val="CCCCCC"/>
            </a:solidFill>
          </p:spPr>
        </p:sp>
        <p:sp>
          <p:nvSpPr>
            <p:cNvPr id="26" name="Freeform 26"/>
            <p:cNvSpPr/>
            <p:nvPr/>
          </p:nvSpPr>
          <p:spPr>
            <a:xfrm>
              <a:off x="114300" y="54610"/>
              <a:ext cx="1637030" cy="2387600"/>
            </a:xfrm>
            <a:custGeom>
              <a:avLst/>
              <a:gdLst/>
              <a:ahLst/>
              <a:cxnLst/>
              <a:rect l="l" t="t" r="r" b="b"/>
              <a:pathLst>
                <a:path w="1637030" h="2387600">
                  <a:moveTo>
                    <a:pt x="1637030" y="2387600"/>
                  </a:moveTo>
                  <a:lnTo>
                    <a:pt x="0" y="2307590"/>
                  </a:lnTo>
                  <a:lnTo>
                    <a:pt x="0" y="80010"/>
                  </a:lnTo>
                  <a:lnTo>
                    <a:pt x="1637030" y="0"/>
                  </a:lnTo>
                  <a:close/>
                </a:path>
              </a:pathLst>
            </a:custGeom>
            <a:blipFill>
              <a:blip r:embed="rId8"/>
              <a:stretch>
                <a:fillRect l="-11316" r="-11316"/>
              </a:stretch>
            </a:blipFill>
          </p:spPr>
        </p:sp>
      </p:grpSp>
      <p:sp>
        <p:nvSpPr>
          <p:cNvPr id="27" name="TextBox 27"/>
          <p:cNvSpPr txBox="1"/>
          <p:nvPr/>
        </p:nvSpPr>
        <p:spPr>
          <a:xfrm>
            <a:off x="9139238" y="3681730"/>
            <a:ext cx="9525" cy="887062"/>
          </a:xfrm>
          <a:prstGeom prst="rect">
            <a:avLst/>
          </a:prstGeom>
        </p:spPr>
        <p:txBody>
          <a:bodyPr lIns="0" tIns="0" rIns="0" bIns="0" rtlCol="0" anchor="t">
            <a:spAutoFit/>
          </a:bodyPr>
          <a:lstStyle/>
          <a:p>
            <a:pPr algn="ctr" rtl="1">
              <a:lnSpc>
                <a:spcPts val="7279"/>
              </a:lnSpc>
            </a:pPr>
            <a:endParaRPr/>
          </a:p>
        </p:txBody>
      </p:sp>
      <p:sp>
        <p:nvSpPr>
          <p:cNvPr id="28" name="TextBox 28"/>
          <p:cNvSpPr txBox="1"/>
          <p:nvPr/>
        </p:nvSpPr>
        <p:spPr>
          <a:xfrm>
            <a:off x="14123684" y="710434"/>
            <a:ext cx="2536693" cy="1654299"/>
          </a:xfrm>
          <a:prstGeom prst="rect">
            <a:avLst/>
          </a:prstGeom>
        </p:spPr>
        <p:txBody>
          <a:bodyPr lIns="0" tIns="0" rIns="0" bIns="0" rtlCol="0" anchor="t">
            <a:spAutoFit/>
          </a:bodyPr>
          <a:lstStyle/>
          <a:p>
            <a:pPr algn="ctr" rtl="1">
              <a:lnSpc>
                <a:spcPts val="12880"/>
              </a:lnSpc>
            </a:pPr>
            <a:r>
              <a:rPr lang="ar-EG" sz="9200" dirty="0">
                <a:solidFill>
                  <a:srgbClr val="4F826F"/>
                </a:solidFill>
                <a:latin typeface="Canva Sans Bold"/>
                <a:ea typeface="Canva Sans Bold"/>
                <a:cs typeface="B Nazanin" panose="00000400000000000000" pitchFamily="2" charset="-78"/>
                <a:sym typeface="Canva Sans Bold"/>
                <a:rtl/>
              </a:rPr>
              <a:t>منابع</a:t>
            </a:r>
          </a:p>
        </p:txBody>
      </p:sp>
      <p:grpSp>
        <p:nvGrpSpPr>
          <p:cNvPr id="29" name="Group 29"/>
          <p:cNvGrpSpPr>
            <a:grpSpLocks noChangeAspect="1"/>
          </p:cNvGrpSpPr>
          <p:nvPr/>
        </p:nvGrpSpPr>
        <p:grpSpPr>
          <a:xfrm>
            <a:off x="3135616" y="2717619"/>
            <a:ext cx="3567439" cy="4605112"/>
            <a:chOff x="0" y="0"/>
            <a:chExt cx="1934210" cy="2496820"/>
          </a:xfrm>
        </p:grpSpPr>
        <p:sp>
          <p:nvSpPr>
            <p:cNvPr id="30" name="Freeform 30"/>
            <p:cNvSpPr/>
            <p:nvPr/>
          </p:nvSpPr>
          <p:spPr>
            <a:xfrm>
              <a:off x="0" y="31750"/>
              <a:ext cx="1934210" cy="2346960"/>
            </a:xfrm>
            <a:custGeom>
              <a:avLst/>
              <a:gdLst/>
              <a:ahLst/>
              <a:cxnLst/>
              <a:rect l="l" t="t" r="r" b="b"/>
              <a:pathLst>
                <a:path w="1934210" h="2346960">
                  <a:moveTo>
                    <a:pt x="1934210" y="2346960"/>
                  </a:moveTo>
                  <a:lnTo>
                    <a:pt x="15240" y="2259330"/>
                  </a:lnTo>
                  <a:lnTo>
                    <a:pt x="0" y="74930"/>
                  </a:lnTo>
                  <a:lnTo>
                    <a:pt x="1934210" y="0"/>
                  </a:lnTo>
                  <a:close/>
                </a:path>
              </a:pathLst>
            </a:custGeom>
            <a:solidFill>
              <a:srgbClr val="BFBFBF"/>
            </a:solidFill>
          </p:spPr>
        </p:sp>
        <p:sp>
          <p:nvSpPr>
            <p:cNvPr id="31" name="Freeform 31"/>
            <p:cNvSpPr/>
            <p:nvPr/>
          </p:nvSpPr>
          <p:spPr>
            <a:xfrm>
              <a:off x="1789430" y="1270"/>
              <a:ext cx="125730" cy="2494280"/>
            </a:xfrm>
            <a:custGeom>
              <a:avLst/>
              <a:gdLst/>
              <a:ahLst/>
              <a:cxnLst/>
              <a:rect l="l" t="t" r="r" b="b"/>
              <a:pathLst>
                <a:path w="125730" h="2494280">
                  <a:moveTo>
                    <a:pt x="0" y="2494280"/>
                  </a:moveTo>
                  <a:lnTo>
                    <a:pt x="125730" y="2373630"/>
                  </a:lnTo>
                  <a:lnTo>
                    <a:pt x="125730" y="31750"/>
                  </a:lnTo>
                  <a:lnTo>
                    <a:pt x="0" y="0"/>
                  </a:lnTo>
                  <a:close/>
                </a:path>
              </a:pathLst>
            </a:custGeom>
            <a:solidFill>
              <a:srgbClr val="FAFAFA"/>
            </a:solidFill>
          </p:spPr>
        </p:sp>
        <p:sp>
          <p:nvSpPr>
            <p:cNvPr id="32" name="Freeform 32"/>
            <p:cNvSpPr/>
            <p:nvPr/>
          </p:nvSpPr>
          <p:spPr>
            <a:xfrm>
              <a:off x="0" y="0"/>
              <a:ext cx="1812290" cy="2496820"/>
            </a:xfrm>
            <a:custGeom>
              <a:avLst/>
              <a:gdLst/>
              <a:ahLst/>
              <a:cxnLst/>
              <a:rect l="l" t="t" r="r" b="b"/>
              <a:pathLst>
                <a:path w="1812290" h="2496820">
                  <a:moveTo>
                    <a:pt x="1812290" y="2496820"/>
                  </a:moveTo>
                  <a:lnTo>
                    <a:pt x="0" y="2404110"/>
                  </a:lnTo>
                  <a:lnTo>
                    <a:pt x="0" y="92710"/>
                  </a:lnTo>
                  <a:lnTo>
                    <a:pt x="1812290" y="0"/>
                  </a:lnTo>
                  <a:close/>
                </a:path>
              </a:pathLst>
            </a:custGeom>
            <a:solidFill>
              <a:srgbClr val="E9E9E9"/>
            </a:solidFill>
          </p:spPr>
        </p:sp>
        <p:sp>
          <p:nvSpPr>
            <p:cNvPr id="33" name="Freeform 33"/>
            <p:cNvSpPr/>
            <p:nvPr/>
          </p:nvSpPr>
          <p:spPr>
            <a:xfrm>
              <a:off x="31750" y="88900"/>
              <a:ext cx="31750" cy="2319020"/>
            </a:xfrm>
            <a:custGeom>
              <a:avLst/>
              <a:gdLst/>
              <a:ahLst/>
              <a:cxnLst/>
              <a:rect l="l" t="t" r="r" b="b"/>
              <a:pathLst>
                <a:path w="31750" h="2319020">
                  <a:moveTo>
                    <a:pt x="31750" y="2319020"/>
                  </a:moveTo>
                  <a:lnTo>
                    <a:pt x="0" y="2316480"/>
                  </a:lnTo>
                  <a:lnTo>
                    <a:pt x="0" y="2540"/>
                  </a:lnTo>
                  <a:lnTo>
                    <a:pt x="31750" y="0"/>
                  </a:lnTo>
                  <a:close/>
                </a:path>
              </a:pathLst>
            </a:custGeom>
            <a:solidFill>
              <a:srgbClr val="CCCCCC"/>
            </a:solidFill>
          </p:spPr>
        </p:sp>
        <p:sp>
          <p:nvSpPr>
            <p:cNvPr id="34" name="Freeform 34"/>
            <p:cNvSpPr/>
            <p:nvPr/>
          </p:nvSpPr>
          <p:spPr>
            <a:xfrm>
              <a:off x="114300" y="54610"/>
              <a:ext cx="1637030" cy="2387600"/>
            </a:xfrm>
            <a:custGeom>
              <a:avLst/>
              <a:gdLst/>
              <a:ahLst/>
              <a:cxnLst/>
              <a:rect l="l" t="t" r="r" b="b"/>
              <a:pathLst>
                <a:path w="1637030" h="2387600">
                  <a:moveTo>
                    <a:pt x="1637030" y="2387600"/>
                  </a:moveTo>
                  <a:lnTo>
                    <a:pt x="0" y="2307590"/>
                  </a:lnTo>
                  <a:lnTo>
                    <a:pt x="0" y="80010"/>
                  </a:lnTo>
                  <a:lnTo>
                    <a:pt x="1637030" y="0"/>
                  </a:lnTo>
                  <a:close/>
                </a:path>
              </a:pathLst>
            </a:custGeom>
            <a:blipFill>
              <a:blip r:embed="rId9"/>
              <a:stretch>
                <a:fillRect t="-3327" b="-3327"/>
              </a:stretch>
            </a:blipFill>
          </p:spPr>
        </p:sp>
      </p:grpSp>
      <p:grpSp>
        <p:nvGrpSpPr>
          <p:cNvPr id="35" name="Group 35"/>
          <p:cNvGrpSpPr>
            <a:grpSpLocks noChangeAspect="1"/>
          </p:cNvGrpSpPr>
          <p:nvPr/>
        </p:nvGrpSpPr>
        <p:grpSpPr>
          <a:xfrm>
            <a:off x="6845930" y="2717619"/>
            <a:ext cx="3567439" cy="4605112"/>
            <a:chOff x="0" y="0"/>
            <a:chExt cx="1934210" cy="2496820"/>
          </a:xfrm>
        </p:grpSpPr>
        <p:sp>
          <p:nvSpPr>
            <p:cNvPr id="36" name="Freeform 36"/>
            <p:cNvSpPr/>
            <p:nvPr/>
          </p:nvSpPr>
          <p:spPr>
            <a:xfrm>
              <a:off x="0" y="31750"/>
              <a:ext cx="1934210" cy="2346960"/>
            </a:xfrm>
            <a:custGeom>
              <a:avLst/>
              <a:gdLst/>
              <a:ahLst/>
              <a:cxnLst/>
              <a:rect l="l" t="t" r="r" b="b"/>
              <a:pathLst>
                <a:path w="1934210" h="2346960">
                  <a:moveTo>
                    <a:pt x="1934210" y="2346960"/>
                  </a:moveTo>
                  <a:lnTo>
                    <a:pt x="15240" y="2259330"/>
                  </a:lnTo>
                  <a:lnTo>
                    <a:pt x="0" y="74930"/>
                  </a:lnTo>
                  <a:lnTo>
                    <a:pt x="1934210" y="0"/>
                  </a:lnTo>
                  <a:close/>
                </a:path>
              </a:pathLst>
            </a:custGeom>
            <a:solidFill>
              <a:srgbClr val="BFBFBF"/>
            </a:solidFill>
          </p:spPr>
        </p:sp>
        <p:sp>
          <p:nvSpPr>
            <p:cNvPr id="37" name="Freeform 37"/>
            <p:cNvSpPr/>
            <p:nvPr/>
          </p:nvSpPr>
          <p:spPr>
            <a:xfrm>
              <a:off x="1789430" y="1270"/>
              <a:ext cx="125730" cy="2494280"/>
            </a:xfrm>
            <a:custGeom>
              <a:avLst/>
              <a:gdLst/>
              <a:ahLst/>
              <a:cxnLst/>
              <a:rect l="l" t="t" r="r" b="b"/>
              <a:pathLst>
                <a:path w="125730" h="2494280">
                  <a:moveTo>
                    <a:pt x="0" y="2494280"/>
                  </a:moveTo>
                  <a:lnTo>
                    <a:pt x="125730" y="2373630"/>
                  </a:lnTo>
                  <a:lnTo>
                    <a:pt x="125730" y="31750"/>
                  </a:lnTo>
                  <a:lnTo>
                    <a:pt x="0" y="0"/>
                  </a:lnTo>
                  <a:close/>
                </a:path>
              </a:pathLst>
            </a:custGeom>
            <a:solidFill>
              <a:srgbClr val="FAFAFA"/>
            </a:solidFill>
          </p:spPr>
        </p:sp>
        <p:sp>
          <p:nvSpPr>
            <p:cNvPr id="38" name="Freeform 38"/>
            <p:cNvSpPr/>
            <p:nvPr/>
          </p:nvSpPr>
          <p:spPr>
            <a:xfrm>
              <a:off x="0" y="0"/>
              <a:ext cx="1812290" cy="2496820"/>
            </a:xfrm>
            <a:custGeom>
              <a:avLst/>
              <a:gdLst/>
              <a:ahLst/>
              <a:cxnLst/>
              <a:rect l="l" t="t" r="r" b="b"/>
              <a:pathLst>
                <a:path w="1812290" h="2496820">
                  <a:moveTo>
                    <a:pt x="1812290" y="2496820"/>
                  </a:moveTo>
                  <a:lnTo>
                    <a:pt x="0" y="2404110"/>
                  </a:lnTo>
                  <a:lnTo>
                    <a:pt x="0" y="92710"/>
                  </a:lnTo>
                  <a:lnTo>
                    <a:pt x="1812290" y="0"/>
                  </a:lnTo>
                  <a:close/>
                </a:path>
              </a:pathLst>
            </a:custGeom>
            <a:solidFill>
              <a:srgbClr val="E9E9E9"/>
            </a:solidFill>
          </p:spPr>
        </p:sp>
        <p:sp>
          <p:nvSpPr>
            <p:cNvPr id="39" name="Freeform 39"/>
            <p:cNvSpPr/>
            <p:nvPr/>
          </p:nvSpPr>
          <p:spPr>
            <a:xfrm>
              <a:off x="31750" y="88900"/>
              <a:ext cx="31750" cy="2319020"/>
            </a:xfrm>
            <a:custGeom>
              <a:avLst/>
              <a:gdLst/>
              <a:ahLst/>
              <a:cxnLst/>
              <a:rect l="l" t="t" r="r" b="b"/>
              <a:pathLst>
                <a:path w="31750" h="2319020">
                  <a:moveTo>
                    <a:pt x="31750" y="2319020"/>
                  </a:moveTo>
                  <a:lnTo>
                    <a:pt x="0" y="2316480"/>
                  </a:lnTo>
                  <a:lnTo>
                    <a:pt x="0" y="2540"/>
                  </a:lnTo>
                  <a:lnTo>
                    <a:pt x="31750" y="0"/>
                  </a:lnTo>
                  <a:close/>
                </a:path>
              </a:pathLst>
            </a:custGeom>
            <a:solidFill>
              <a:srgbClr val="CCCCCC"/>
            </a:solidFill>
          </p:spPr>
        </p:sp>
        <p:sp>
          <p:nvSpPr>
            <p:cNvPr id="40" name="Freeform 40"/>
            <p:cNvSpPr/>
            <p:nvPr/>
          </p:nvSpPr>
          <p:spPr>
            <a:xfrm>
              <a:off x="114300" y="54610"/>
              <a:ext cx="1637030" cy="2387600"/>
            </a:xfrm>
            <a:custGeom>
              <a:avLst/>
              <a:gdLst/>
              <a:ahLst/>
              <a:cxnLst/>
              <a:rect l="l" t="t" r="r" b="b"/>
              <a:pathLst>
                <a:path w="1637030" h="2387600">
                  <a:moveTo>
                    <a:pt x="1637030" y="2387600"/>
                  </a:moveTo>
                  <a:lnTo>
                    <a:pt x="0" y="2307590"/>
                  </a:lnTo>
                  <a:lnTo>
                    <a:pt x="0" y="80010"/>
                  </a:lnTo>
                  <a:lnTo>
                    <a:pt x="1637030" y="0"/>
                  </a:lnTo>
                  <a:close/>
                </a:path>
              </a:pathLst>
            </a:custGeom>
            <a:blipFill>
              <a:blip r:embed="rId10"/>
              <a:stretch>
                <a:fillRect l="-6117" r="-6117"/>
              </a:stretch>
            </a:blipFill>
          </p:spPr>
        </p:sp>
      </p:grpSp>
      <p:sp>
        <p:nvSpPr>
          <p:cNvPr id="41" name="TextBox 41"/>
          <p:cNvSpPr txBox="1"/>
          <p:nvPr/>
        </p:nvSpPr>
        <p:spPr>
          <a:xfrm>
            <a:off x="4288631" y="7531405"/>
            <a:ext cx="8548688" cy="1753799"/>
          </a:xfrm>
          <a:prstGeom prst="rect">
            <a:avLst/>
          </a:prstGeom>
        </p:spPr>
        <p:txBody>
          <a:bodyPr lIns="0" tIns="0" rIns="0" bIns="0" rtlCol="0" anchor="t">
            <a:spAutoFit/>
          </a:bodyPr>
          <a:lstStyle/>
          <a:p>
            <a:pPr algn="l">
              <a:lnSpc>
                <a:spcPts val="4658"/>
              </a:lnSpc>
            </a:pPr>
            <a:r>
              <a:rPr lang="en-US" sz="3327" dirty="0">
                <a:solidFill>
                  <a:srgbClr val="000000"/>
                </a:solidFill>
                <a:latin typeface="Canva Sans Bold"/>
                <a:ea typeface="Canva Sans Bold"/>
                <a:cs typeface="Canva Sans Bold"/>
                <a:sym typeface="Canva Sans Bold"/>
              </a:rPr>
              <a:t>Artificial Intelligence  with Python </a:t>
            </a:r>
          </a:p>
          <a:p>
            <a:pPr algn="l">
              <a:lnSpc>
                <a:spcPts val="4658"/>
              </a:lnSpc>
            </a:pPr>
            <a:r>
              <a:rPr lang="en-US" sz="3327" dirty="0">
                <a:solidFill>
                  <a:srgbClr val="000000"/>
                </a:solidFill>
                <a:latin typeface="Canva Sans Bold"/>
                <a:ea typeface="Canva Sans Bold"/>
                <a:cs typeface="Canva Sans Bold"/>
                <a:sym typeface="Canva Sans Bold"/>
              </a:rPr>
              <a:t>Artificial intelligence a modern approach </a:t>
            </a:r>
          </a:p>
          <a:p>
            <a:pPr algn="l">
              <a:lnSpc>
                <a:spcPts val="4658"/>
              </a:lnSpc>
            </a:pPr>
            <a:r>
              <a:rPr lang="en-US" sz="3327" dirty="0">
                <a:solidFill>
                  <a:srgbClr val="000000"/>
                </a:solidFill>
                <a:latin typeface="Canva Sans Bold"/>
                <a:ea typeface="Canva Sans Bold"/>
                <a:cs typeface="Canva Sans Bold"/>
                <a:sym typeface="Canva Sans Bold"/>
              </a:rPr>
              <a:t>Introduction to Machine Learning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035891" y="-1510940"/>
            <a:ext cx="4129182" cy="4129182"/>
          </a:xfrm>
          <a:custGeom>
            <a:avLst/>
            <a:gdLst/>
            <a:ahLst/>
            <a:cxnLst/>
            <a:rect l="l" t="t" r="r" b="b"/>
            <a:pathLst>
              <a:path w="4129182" h="4129182">
                <a:moveTo>
                  <a:pt x="0" y="0"/>
                </a:moveTo>
                <a:lnTo>
                  <a:pt x="4129182" y="0"/>
                </a:lnTo>
                <a:lnTo>
                  <a:pt x="4129182" y="4129182"/>
                </a:lnTo>
                <a:lnTo>
                  <a:pt x="0" y="41291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13303636" y="8848842"/>
            <a:ext cx="4129182" cy="4129182"/>
          </a:xfrm>
          <a:custGeom>
            <a:avLst/>
            <a:gdLst/>
            <a:ahLst/>
            <a:cxnLst/>
            <a:rect l="l" t="t" r="r" b="b"/>
            <a:pathLst>
              <a:path w="4129182" h="4129182">
                <a:moveTo>
                  <a:pt x="0" y="0"/>
                </a:moveTo>
                <a:lnTo>
                  <a:pt x="4129182" y="0"/>
                </a:lnTo>
                <a:lnTo>
                  <a:pt x="4129182" y="4129182"/>
                </a:lnTo>
                <a:lnTo>
                  <a:pt x="0" y="41291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871165">
            <a:off x="1086579" y="3233706"/>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700000">
            <a:off x="1860830" y="2559448"/>
            <a:ext cx="805238" cy="805238"/>
          </a:xfrm>
          <a:custGeom>
            <a:avLst/>
            <a:gdLst/>
            <a:ahLst/>
            <a:cxnLst/>
            <a:rect l="l" t="t" r="r" b="b"/>
            <a:pathLst>
              <a:path w="805238" h="805238">
                <a:moveTo>
                  <a:pt x="0" y="0"/>
                </a:moveTo>
                <a:lnTo>
                  <a:pt x="805238" y="0"/>
                </a:lnTo>
                <a:lnTo>
                  <a:pt x="805238" y="805238"/>
                </a:lnTo>
                <a:lnTo>
                  <a:pt x="0" y="8052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700000">
            <a:off x="16590966" y="9430041"/>
            <a:ext cx="805238" cy="805238"/>
          </a:xfrm>
          <a:custGeom>
            <a:avLst/>
            <a:gdLst/>
            <a:ahLst/>
            <a:cxnLst/>
            <a:rect l="l" t="t" r="r" b="b"/>
            <a:pathLst>
              <a:path w="805238" h="805238">
                <a:moveTo>
                  <a:pt x="0" y="0"/>
                </a:moveTo>
                <a:lnTo>
                  <a:pt x="805238" y="0"/>
                </a:lnTo>
                <a:lnTo>
                  <a:pt x="805238" y="805238"/>
                </a:lnTo>
                <a:lnTo>
                  <a:pt x="0" y="8052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7859375" y="-448632"/>
            <a:ext cx="593949" cy="11080454"/>
          </a:xfrm>
          <a:custGeom>
            <a:avLst/>
            <a:gdLst/>
            <a:ahLst/>
            <a:cxnLst/>
            <a:rect l="l" t="t" r="r" b="b"/>
            <a:pathLst>
              <a:path w="593949" h="11080454">
                <a:moveTo>
                  <a:pt x="0" y="0"/>
                </a:moveTo>
                <a:lnTo>
                  <a:pt x="593949" y="0"/>
                </a:lnTo>
                <a:lnTo>
                  <a:pt x="593949" y="11080454"/>
                </a:lnTo>
                <a:lnTo>
                  <a:pt x="0" y="110804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460084" y="1824061"/>
            <a:ext cx="568616" cy="568616"/>
          </a:xfrm>
          <a:custGeom>
            <a:avLst/>
            <a:gdLst/>
            <a:ahLst/>
            <a:cxnLst/>
            <a:rect l="l" t="t" r="r" b="b"/>
            <a:pathLst>
              <a:path w="568616" h="568616">
                <a:moveTo>
                  <a:pt x="0" y="0"/>
                </a:moveTo>
                <a:lnTo>
                  <a:pt x="568616" y="0"/>
                </a:lnTo>
                <a:lnTo>
                  <a:pt x="568616" y="568616"/>
                </a:lnTo>
                <a:lnTo>
                  <a:pt x="0" y="5686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546045" y="2392677"/>
            <a:ext cx="14878150" cy="5306194"/>
          </a:xfrm>
          <a:custGeom>
            <a:avLst/>
            <a:gdLst/>
            <a:ahLst/>
            <a:cxnLst/>
            <a:rect l="l" t="t" r="r" b="b"/>
            <a:pathLst>
              <a:path w="14878150" h="5306194">
                <a:moveTo>
                  <a:pt x="0" y="0"/>
                </a:moveTo>
                <a:lnTo>
                  <a:pt x="14878150" y="0"/>
                </a:lnTo>
                <a:lnTo>
                  <a:pt x="14878150" y="5306194"/>
                </a:lnTo>
                <a:lnTo>
                  <a:pt x="0" y="5306194"/>
                </a:lnTo>
                <a:lnTo>
                  <a:pt x="0" y="0"/>
                </a:lnTo>
                <a:close/>
              </a:path>
            </a:pathLst>
          </a:custGeom>
          <a:blipFill>
            <a:blip r:embed="rId12"/>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746967" y="7289965"/>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575948" y="8446142"/>
            <a:ext cx="4129182" cy="4129182"/>
          </a:xfrm>
          <a:custGeom>
            <a:avLst/>
            <a:gdLst/>
            <a:ahLst/>
            <a:cxnLst/>
            <a:rect l="l" t="t" r="r" b="b"/>
            <a:pathLst>
              <a:path w="4129182" h="4129182">
                <a:moveTo>
                  <a:pt x="0" y="0"/>
                </a:moveTo>
                <a:lnTo>
                  <a:pt x="4129182" y="0"/>
                </a:lnTo>
                <a:lnTo>
                  <a:pt x="4129182"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871165">
            <a:off x="4347232" y="9679519"/>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2700000">
            <a:off x="3518199" y="8531919"/>
            <a:ext cx="1190046" cy="1190046"/>
          </a:xfrm>
          <a:custGeom>
            <a:avLst/>
            <a:gdLst/>
            <a:ahLst/>
            <a:cxnLst/>
            <a:rect l="l" t="t" r="r" b="b"/>
            <a:pathLst>
              <a:path w="1190046" h="1190046">
                <a:moveTo>
                  <a:pt x="0" y="0"/>
                </a:moveTo>
                <a:lnTo>
                  <a:pt x="1190046" y="0"/>
                </a:lnTo>
                <a:lnTo>
                  <a:pt x="1190046" y="1190046"/>
                </a:lnTo>
                <a:lnTo>
                  <a:pt x="0" y="1190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7859375" y="-448632"/>
            <a:ext cx="593949" cy="11080454"/>
          </a:xfrm>
          <a:custGeom>
            <a:avLst/>
            <a:gdLst/>
            <a:ahLst/>
            <a:cxnLst/>
            <a:rect l="l" t="t" r="r" b="b"/>
            <a:pathLst>
              <a:path w="593949" h="11080454">
                <a:moveTo>
                  <a:pt x="0" y="0"/>
                </a:moveTo>
                <a:lnTo>
                  <a:pt x="593949" y="0"/>
                </a:lnTo>
                <a:lnTo>
                  <a:pt x="593949" y="11080454"/>
                </a:lnTo>
                <a:lnTo>
                  <a:pt x="0" y="110804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204335" y="8165925"/>
            <a:ext cx="568616" cy="568616"/>
          </a:xfrm>
          <a:custGeom>
            <a:avLst/>
            <a:gdLst/>
            <a:ahLst/>
            <a:cxnLst/>
            <a:rect l="l" t="t" r="r" b="b"/>
            <a:pathLst>
              <a:path w="568616" h="568616">
                <a:moveTo>
                  <a:pt x="0" y="0"/>
                </a:moveTo>
                <a:lnTo>
                  <a:pt x="568616" y="0"/>
                </a:lnTo>
                <a:lnTo>
                  <a:pt x="568616" y="568616"/>
                </a:lnTo>
                <a:lnTo>
                  <a:pt x="0" y="5686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307281" y="2678795"/>
            <a:ext cx="4647431" cy="4647431"/>
          </a:xfrm>
          <a:custGeom>
            <a:avLst/>
            <a:gdLst/>
            <a:ahLst/>
            <a:cxnLst/>
            <a:rect l="l" t="t" r="r" b="b"/>
            <a:pathLst>
              <a:path w="4647431" h="4647431">
                <a:moveTo>
                  <a:pt x="0" y="0"/>
                </a:moveTo>
                <a:lnTo>
                  <a:pt x="4647431" y="0"/>
                </a:lnTo>
                <a:lnTo>
                  <a:pt x="4647431" y="4647431"/>
                </a:lnTo>
                <a:lnTo>
                  <a:pt x="0" y="46474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9" name="Group 9"/>
          <p:cNvGrpSpPr/>
          <p:nvPr/>
        </p:nvGrpSpPr>
        <p:grpSpPr>
          <a:xfrm>
            <a:off x="786896" y="3158410"/>
            <a:ext cx="3688201" cy="3688201"/>
            <a:chOff x="0" y="0"/>
            <a:chExt cx="6649210" cy="6649210"/>
          </a:xfrm>
        </p:grpSpPr>
        <p:sp>
          <p:nvSpPr>
            <p:cNvPr id="10" name="Freeform 10"/>
            <p:cNvSpPr/>
            <p:nvPr/>
          </p:nvSpPr>
          <p:spPr>
            <a:xfrm>
              <a:off x="0" y="0"/>
              <a:ext cx="6649212" cy="6649212"/>
            </a:xfrm>
            <a:custGeom>
              <a:avLst/>
              <a:gdLst/>
              <a:ahLst/>
              <a:cxnLst/>
              <a:rect l="l" t="t" r="r" b="b"/>
              <a:pathLst>
                <a:path w="6649212" h="6649212">
                  <a:moveTo>
                    <a:pt x="3324606" y="0"/>
                  </a:moveTo>
                  <a:cubicBezTo>
                    <a:pt x="1488059" y="0"/>
                    <a:pt x="0" y="1488059"/>
                    <a:pt x="0" y="3324606"/>
                  </a:cubicBezTo>
                  <a:cubicBezTo>
                    <a:pt x="0" y="5161153"/>
                    <a:pt x="1488059" y="6649212"/>
                    <a:pt x="3324606" y="6649212"/>
                  </a:cubicBezTo>
                  <a:cubicBezTo>
                    <a:pt x="5161153" y="6649212"/>
                    <a:pt x="6649212" y="5161153"/>
                    <a:pt x="6649212" y="3324606"/>
                  </a:cubicBezTo>
                  <a:cubicBezTo>
                    <a:pt x="6649212" y="1488059"/>
                    <a:pt x="5161153" y="0"/>
                    <a:pt x="3324606" y="0"/>
                  </a:cubicBezTo>
                  <a:close/>
                </a:path>
              </a:pathLst>
            </a:custGeom>
            <a:blipFill>
              <a:blip r:embed="rId14"/>
              <a:stretch>
                <a:fillRect l="-25046" r="-25046"/>
              </a:stretch>
            </a:blipFill>
          </p:spPr>
        </p:sp>
      </p:grpSp>
      <p:sp>
        <p:nvSpPr>
          <p:cNvPr id="11" name="TextBox 11"/>
          <p:cNvSpPr txBox="1"/>
          <p:nvPr/>
        </p:nvSpPr>
        <p:spPr>
          <a:xfrm>
            <a:off x="5297612" y="1944397"/>
            <a:ext cx="11830544" cy="5950347"/>
          </a:xfrm>
          <a:prstGeom prst="rect">
            <a:avLst/>
          </a:prstGeom>
        </p:spPr>
        <p:txBody>
          <a:bodyPr lIns="0" tIns="0" rIns="0" bIns="0" rtlCol="0" anchor="t">
            <a:spAutoFit/>
          </a:bodyPr>
          <a:lstStyle/>
          <a:p>
            <a:pPr algn="just" rtl="1">
              <a:lnSpc>
                <a:spcPts val="3914"/>
              </a:lnSpc>
            </a:pPr>
            <a:endParaRPr dirty="0">
              <a:cs typeface="B Nazanin" panose="00000400000000000000" pitchFamily="2" charset="-78"/>
            </a:endParaRPr>
          </a:p>
          <a:p>
            <a:pPr marL="603609" lvl="1" indent="-301805" algn="just" rtl="1">
              <a:lnSpc>
                <a:spcPts val="3914"/>
              </a:lnSpc>
              <a:buFont typeface="Arial"/>
              <a:buChar char="•"/>
            </a:pPr>
            <a:r>
              <a:rPr lang="ar-EG" sz="2795" dirty="0">
                <a:solidFill>
                  <a:srgbClr val="000000"/>
                </a:solidFill>
                <a:latin typeface="Canva Sans Bold"/>
                <a:ea typeface="Canva Sans Bold"/>
                <a:cs typeface="B Nazanin" panose="00000400000000000000" pitchFamily="2" charset="-78"/>
                <a:sym typeface="Canva Sans Bold"/>
                <a:rtl/>
              </a:rPr>
              <a:t>الگوریتم‌های جستجوی ناآگاهانه، اطلاعات</a:t>
            </a:r>
            <a:r>
              <a:rPr lang="fa-IR" sz="2795" dirty="0">
                <a:solidFill>
                  <a:srgbClr val="000000"/>
                </a:solidFill>
                <a:latin typeface="Canva Sans Bold"/>
                <a:ea typeface="Canva Sans Bold"/>
                <a:cs typeface="B Nazanin" panose="00000400000000000000" pitchFamily="2" charset="-78"/>
                <a:sym typeface="Canva Sans Bold"/>
                <a:rtl/>
              </a:rPr>
              <a:t>ی </a:t>
            </a:r>
            <a:r>
              <a:rPr lang="ar-EG" sz="2795" dirty="0">
                <a:solidFill>
                  <a:srgbClr val="000000"/>
                </a:solidFill>
                <a:latin typeface="Canva Sans Bold"/>
                <a:ea typeface="Canva Sans Bold"/>
                <a:cs typeface="B Nazanin" panose="00000400000000000000" pitchFamily="2" charset="-78"/>
                <a:sym typeface="Canva Sans Bold"/>
                <a:rtl/>
              </a:rPr>
              <a:t>درباره </a:t>
            </a:r>
            <a:r>
              <a:rPr lang="ar-EG" sz="2795" b="1" dirty="0">
                <a:solidFill>
                  <a:schemeClr val="accent3">
                    <a:lumMod val="50000"/>
                  </a:schemeClr>
                </a:solidFill>
                <a:latin typeface="Canva Sans Bold"/>
                <a:ea typeface="Canva Sans Bold"/>
                <a:cs typeface="B Nazanin" panose="00000400000000000000" pitchFamily="2" charset="-78"/>
                <a:sym typeface="Canva Sans Bold"/>
                <a:rtl/>
              </a:rPr>
              <a:t>موقعیت هدف </a:t>
            </a:r>
            <a:r>
              <a:rPr lang="ar-EG" sz="2795" dirty="0">
                <a:solidFill>
                  <a:srgbClr val="000000"/>
                </a:solidFill>
                <a:latin typeface="Canva Sans Bold"/>
                <a:ea typeface="Canva Sans Bold"/>
                <a:cs typeface="B Nazanin" panose="00000400000000000000" pitchFamily="2" charset="-78"/>
                <a:sym typeface="Canva Sans Bold"/>
                <a:rtl/>
              </a:rPr>
              <a:t>و </a:t>
            </a:r>
            <a:r>
              <a:rPr lang="ar-EG" sz="2795" b="1" dirty="0">
                <a:solidFill>
                  <a:schemeClr val="accent3">
                    <a:lumMod val="50000"/>
                  </a:schemeClr>
                </a:solidFill>
                <a:latin typeface="Canva Sans Bold"/>
                <a:ea typeface="Canva Sans Bold"/>
                <a:cs typeface="B Nazanin" panose="00000400000000000000" pitchFamily="2" charset="-78"/>
                <a:sym typeface="Canva Sans Bold"/>
                <a:rtl/>
              </a:rPr>
              <a:t>هزینه انتقال </a:t>
            </a:r>
            <a:r>
              <a:rPr lang="ar-EG" sz="2795" dirty="0">
                <a:solidFill>
                  <a:srgbClr val="000000"/>
                </a:solidFill>
                <a:latin typeface="Canva Sans Bold"/>
                <a:ea typeface="Canva Sans Bold"/>
                <a:cs typeface="B Nazanin" panose="00000400000000000000" pitchFamily="2" charset="-78"/>
                <a:sym typeface="Canva Sans Bold"/>
                <a:rtl/>
              </a:rPr>
              <a:t>میان موقعیت‌ها به ما ارائه نمی‌دهند. تفاوت مسیرهای مختلف برای رسیدن به موقعیت هدف از موقعیت شروع، تنها با ترتیب و یا طول هر عمل مشخص می‌شود. به الگوریتم جستجوی ناآگاهانه، «</a:t>
            </a:r>
            <a:r>
              <a:rPr lang="ar-EG" sz="2795" b="1" dirty="0">
                <a:solidFill>
                  <a:schemeClr val="accent3">
                    <a:lumMod val="50000"/>
                  </a:schemeClr>
                </a:solidFill>
                <a:latin typeface="Canva Sans Bold"/>
                <a:ea typeface="Canva Sans Bold"/>
                <a:cs typeface="B Nazanin" panose="00000400000000000000" pitchFamily="2" charset="-78"/>
                <a:sym typeface="Canva Sans Bold"/>
                <a:rtl/>
              </a:rPr>
              <a:t>جستجوی کورکورانه</a:t>
            </a:r>
            <a:r>
              <a:rPr lang="ar-EG" sz="2795" dirty="0">
                <a:solidFill>
                  <a:srgbClr val="000000"/>
                </a:solidFill>
                <a:latin typeface="Canva Sans Bold"/>
                <a:ea typeface="Canva Sans Bold"/>
                <a:cs typeface="B Nazanin" panose="00000400000000000000" pitchFamily="2" charset="-78"/>
                <a:sym typeface="Canva Sans Bold"/>
                <a:rtl/>
              </a:rPr>
              <a:t>» (</a:t>
            </a:r>
            <a:r>
              <a:rPr lang="en-US" sz="2795" dirty="0">
                <a:solidFill>
                  <a:srgbClr val="000000"/>
                </a:solidFill>
                <a:latin typeface="Canva Sans Bold"/>
                <a:ea typeface="Canva Sans Bold"/>
                <a:cs typeface="B Nazanin" panose="00000400000000000000" pitchFamily="2" charset="-78"/>
                <a:sym typeface="Canva Sans Bold"/>
              </a:rPr>
              <a:t>Blind Search</a:t>
            </a:r>
            <a:r>
              <a:rPr lang="ar-EG" sz="2795" dirty="0">
                <a:solidFill>
                  <a:srgbClr val="000000"/>
                </a:solidFill>
                <a:latin typeface="Canva Sans Bold"/>
                <a:ea typeface="Canva Sans Bold"/>
                <a:cs typeface="B Nazanin" panose="00000400000000000000" pitchFamily="2" charset="-78"/>
                <a:sym typeface="Canva Sans Bold"/>
                <a:rtl/>
              </a:rPr>
              <a:t>) نیز گفته می‌شود. توانایی این الگوریتم‌ها، در ایجاد موقعیت‌های جدید و همچنین ایجاد تمایز میان موقعیت هدف و دیگر موقعیت‌ها خلاصه می‌شود</a:t>
            </a:r>
            <a:r>
              <a:rPr lang="fa-IR" sz="2795" dirty="0">
                <a:solidFill>
                  <a:srgbClr val="000000"/>
                </a:solidFill>
                <a:latin typeface="Canva Sans Bold"/>
                <a:ea typeface="Canva Sans Bold"/>
                <a:cs typeface="B Nazanin" panose="00000400000000000000" pitchFamily="2" charset="-78"/>
                <a:sym typeface="Canva Sans Bold"/>
                <a:rtl/>
              </a:rPr>
              <a:t>. انواع این الگوریتم ها : </a:t>
            </a:r>
            <a:endParaRPr lang="ar-EG" sz="2795" dirty="0">
              <a:solidFill>
                <a:srgbClr val="000000"/>
              </a:solidFill>
              <a:latin typeface="Canva Sans Bold"/>
              <a:ea typeface="Canva Sans Bold"/>
              <a:cs typeface="B Nazanin" panose="00000400000000000000" pitchFamily="2" charset="-78"/>
              <a:sym typeface="Canva Sans Bold"/>
              <a:rtl/>
            </a:endParaRPr>
          </a:p>
          <a:p>
            <a:pPr algn="just" rtl="1">
              <a:lnSpc>
                <a:spcPts val="4614"/>
              </a:lnSpc>
            </a:pPr>
            <a:endParaRPr lang="ar-EG" sz="2795" dirty="0">
              <a:solidFill>
                <a:srgbClr val="000000"/>
              </a:solidFill>
              <a:latin typeface="Canva Sans Bold"/>
              <a:ea typeface="Canva Sans Bold"/>
              <a:cs typeface="B Nazanin" panose="00000400000000000000" pitchFamily="2" charset="-78"/>
              <a:sym typeface="Canva Sans Bold"/>
              <a:rtl/>
            </a:endParaRPr>
          </a:p>
          <a:p>
            <a:pPr marL="711557" lvl="1" indent="-355778" algn="just" rtl="1">
              <a:lnSpc>
                <a:spcPts val="4614"/>
              </a:lnSpc>
              <a:buFont typeface="Arial"/>
              <a:buChar char="•"/>
            </a:pPr>
            <a:r>
              <a:rPr lang="ar-EG" sz="3295" dirty="0">
                <a:solidFill>
                  <a:srgbClr val="000000"/>
                </a:solidFill>
                <a:latin typeface="Canva Sans Bold"/>
                <a:ea typeface="Canva Sans Bold"/>
                <a:cs typeface="B Nazanin" panose="00000400000000000000" pitchFamily="2" charset="-78"/>
                <a:sym typeface="Canva Sans Bold"/>
                <a:rtl/>
              </a:rPr>
              <a:t>«</a:t>
            </a:r>
            <a:r>
              <a:rPr lang="ar-EG" sz="3295" b="1" dirty="0">
                <a:solidFill>
                  <a:schemeClr val="accent3">
                    <a:lumMod val="50000"/>
                  </a:schemeClr>
                </a:solidFill>
                <a:latin typeface="Canva Sans Bold"/>
                <a:ea typeface="Canva Sans Bold"/>
                <a:cs typeface="B Nazanin" panose="00000400000000000000" pitchFamily="2" charset="-78"/>
                <a:sym typeface="Canva Sans Bold"/>
                <a:rtl/>
              </a:rPr>
              <a:t>جستجوی اول عمق</a:t>
            </a:r>
            <a:r>
              <a:rPr lang="ar-EG" sz="3295" dirty="0">
                <a:solidFill>
                  <a:srgbClr val="000000"/>
                </a:solidFill>
                <a:latin typeface="Canva Sans Bold"/>
                <a:ea typeface="Canva Sans Bold"/>
                <a:cs typeface="B Nazanin" panose="00000400000000000000" pitchFamily="2" charset="-78"/>
                <a:sym typeface="Canva Sans Bold"/>
                <a:rtl/>
              </a:rPr>
              <a:t>» (</a:t>
            </a:r>
            <a:r>
              <a:rPr lang="en-US" sz="3295" dirty="0">
                <a:solidFill>
                  <a:srgbClr val="000000"/>
                </a:solidFill>
                <a:latin typeface="Canva Sans Bold"/>
                <a:ea typeface="Canva Sans Bold"/>
                <a:cs typeface="B Nazanin" panose="00000400000000000000" pitchFamily="2" charset="-78"/>
                <a:sym typeface="Canva Sans Bold"/>
              </a:rPr>
              <a:t>Depth-First Search | DFS</a:t>
            </a:r>
            <a:r>
              <a:rPr lang="ar-EG" sz="3295" dirty="0">
                <a:solidFill>
                  <a:srgbClr val="000000"/>
                </a:solidFill>
                <a:latin typeface="Canva Sans Bold"/>
                <a:ea typeface="Canva Sans Bold"/>
                <a:cs typeface="B Nazanin" panose="00000400000000000000" pitchFamily="2" charset="-78"/>
                <a:sym typeface="Canva Sans Bold"/>
                <a:rtl/>
              </a:rPr>
              <a:t>)</a:t>
            </a:r>
          </a:p>
          <a:p>
            <a:pPr marL="711557" lvl="1" indent="-355778" algn="just" rtl="1">
              <a:lnSpc>
                <a:spcPts val="4614"/>
              </a:lnSpc>
              <a:buFont typeface="Arial"/>
              <a:buChar char="•"/>
            </a:pPr>
            <a:r>
              <a:rPr lang="ar-EG" sz="3295" dirty="0">
                <a:solidFill>
                  <a:srgbClr val="000000"/>
                </a:solidFill>
                <a:latin typeface="Canva Sans Bold"/>
                <a:ea typeface="Canva Sans Bold"/>
                <a:cs typeface="B Nazanin" panose="00000400000000000000" pitchFamily="2" charset="-78"/>
                <a:sym typeface="Canva Sans Bold"/>
                <a:rtl/>
              </a:rPr>
              <a:t>«</a:t>
            </a:r>
            <a:r>
              <a:rPr lang="ar-EG" sz="3295" b="1" dirty="0">
                <a:solidFill>
                  <a:schemeClr val="accent3">
                    <a:lumMod val="50000"/>
                  </a:schemeClr>
                </a:solidFill>
                <a:latin typeface="Canva Sans Bold"/>
                <a:ea typeface="Canva Sans Bold"/>
                <a:cs typeface="B Nazanin" panose="00000400000000000000" pitchFamily="2" charset="-78"/>
                <a:sym typeface="Canva Sans Bold"/>
                <a:rtl/>
              </a:rPr>
              <a:t>جستجوی اول سطح</a:t>
            </a:r>
            <a:r>
              <a:rPr lang="ar-EG" sz="3295" dirty="0">
                <a:solidFill>
                  <a:srgbClr val="000000"/>
                </a:solidFill>
                <a:latin typeface="Canva Sans Bold"/>
                <a:ea typeface="Canva Sans Bold"/>
                <a:cs typeface="B Nazanin" panose="00000400000000000000" pitchFamily="2" charset="-78"/>
                <a:sym typeface="Canva Sans Bold"/>
                <a:rtl/>
              </a:rPr>
              <a:t>» (</a:t>
            </a:r>
            <a:r>
              <a:rPr lang="en-US" sz="3295" dirty="0">
                <a:solidFill>
                  <a:srgbClr val="000000"/>
                </a:solidFill>
                <a:latin typeface="Canva Sans Bold"/>
                <a:ea typeface="Canva Sans Bold"/>
                <a:cs typeface="B Nazanin" panose="00000400000000000000" pitchFamily="2" charset="-78"/>
                <a:sym typeface="Canva Sans Bold"/>
              </a:rPr>
              <a:t>Breadth-First Search | BFS</a:t>
            </a:r>
            <a:r>
              <a:rPr lang="ar-EG" sz="3295" dirty="0">
                <a:solidFill>
                  <a:srgbClr val="000000"/>
                </a:solidFill>
                <a:latin typeface="Canva Sans Bold"/>
                <a:ea typeface="Canva Sans Bold"/>
                <a:cs typeface="B Nazanin" panose="00000400000000000000" pitchFamily="2" charset="-78"/>
                <a:sym typeface="Canva Sans Bold"/>
                <a:rtl/>
              </a:rPr>
              <a:t>)</a:t>
            </a:r>
          </a:p>
          <a:p>
            <a:pPr marL="711557" lvl="1" indent="-355778" algn="just" rtl="1">
              <a:lnSpc>
                <a:spcPts val="4614"/>
              </a:lnSpc>
              <a:buFont typeface="Arial"/>
              <a:buChar char="•"/>
            </a:pPr>
            <a:r>
              <a:rPr lang="ar-EG" sz="3295" dirty="0">
                <a:solidFill>
                  <a:srgbClr val="000000"/>
                </a:solidFill>
                <a:latin typeface="Canva Sans Bold"/>
                <a:ea typeface="Canva Sans Bold"/>
                <a:cs typeface="B Nazanin" panose="00000400000000000000" pitchFamily="2" charset="-78"/>
                <a:sym typeface="Canva Sans Bold"/>
                <a:rtl/>
              </a:rPr>
              <a:t>«</a:t>
            </a:r>
            <a:r>
              <a:rPr lang="ar-EG" sz="3295" b="1" dirty="0">
                <a:solidFill>
                  <a:schemeClr val="accent3">
                    <a:lumMod val="50000"/>
                  </a:schemeClr>
                </a:solidFill>
                <a:latin typeface="Canva Sans Bold"/>
                <a:ea typeface="Canva Sans Bold"/>
                <a:cs typeface="B Nazanin" panose="00000400000000000000" pitchFamily="2" charset="-78"/>
                <a:sym typeface="Canva Sans Bold"/>
                <a:rtl/>
              </a:rPr>
              <a:t>جستجوی هزینه یکنواخت</a:t>
            </a:r>
            <a:r>
              <a:rPr lang="ar-EG" sz="3295" dirty="0">
                <a:solidFill>
                  <a:srgbClr val="000000"/>
                </a:solidFill>
                <a:latin typeface="Canva Sans Bold"/>
                <a:ea typeface="Canva Sans Bold"/>
                <a:cs typeface="B Nazanin" panose="00000400000000000000" pitchFamily="2" charset="-78"/>
                <a:sym typeface="Canva Sans Bold"/>
                <a:rtl/>
              </a:rPr>
              <a:t>» (</a:t>
            </a:r>
            <a:r>
              <a:rPr lang="en-US" sz="3295" dirty="0">
                <a:solidFill>
                  <a:srgbClr val="000000"/>
                </a:solidFill>
                <a:latin typeface="Canva Sans Bold"/>
                <a:ea typeface="Canva Sans Bold"/>
                <a:cs typeface="B Nazanin" panose="00000400000000000000" pitchFamily="2" charset="-78"/>
                <a:sym typeface="Canva Sans Bold"/>
              </a:rPr>
              <a:t>Uniform Cost Search | UCS</a:t>
            </a:r>
            <a:r>
              <a:rPr lang="ar-EG" sz="3295" dirty="0">
                <a:solidFill>
                  <a:srgbClr val="000000"/>
                </a:solidFill>
                <a:latin typeface="Canva Sans Bold"/>
                <a:ea typeface="Canva Sans Bold"/>
                <a:cs typeface="B Nazanin" panose="00000400000000000000" pitchFamily="2" charset="-78"/>
                <a:sym typeface="Canva Sans Bold"/>
                <a:rtl/>
              </a:rPr>
              <a:t>)</a:t>
            </a:r>
          </a:p>
          <a:p>
            <a:pPr algn="just" rtl="1">
              <a:lnSpc>
                <a:spcPts val="4614"/>
              </a:lnSpc>
            </a:pPr>
            <a:endParaRPr lang="ar-EG" sz="3295" dirty="0">
              <a:solidFill>
                <a:srgbClr val="000000"/>
              </a:solidFill>
              <a:latin typeface="Canva Sans Bold"/>
              <a:ea typeface="Canva Sans Bold"/>
              <a:cs typeface="B Nazanin" panose="00000400000000000000" pitchFamily="2" charset="-78"/>
              <a:sym typeface="Canva Sans Bold"/>
              <a:rtl/>
            </a:endParaRPr>
          </a:p>
        </p:txBody>
      </p:sp>
      <p:sp>
        <p:nvSpPr>
          <p:cNvPr id="12" name="TextBox 12"/>
          <p:cNvSpPr txBox="1"/>
          <p:nvPr/>
        </p:nvSpPr>
        <p:spPr>
          <a:xfrm>
            <a:off x="7361558" y="647700"/>
            <a:ext cx="9766598" cy="1025922"/>
          </a:xfrm>
          <a:prstGeom prst="rect">
            <a:avLst/>
          </a:prstGeom>
        </p:spPr>
        <p:txBody>
          <a:bodyPr lIns="0" tIns="0" rIns="0" bIns="0" rtlCol="0" anchor="t">
            <a:spAutoFit/>
          </a:bodyPr>
          <a:lstStyle/>
          <a:p>
            <a:pPr algn="ctr" rtl="1">
              <a:lnSpc>
                <a:spcPts val="7979"/>
              </a:lnSpc>
            </a:pPr>
            <a:r>
              <a:rPr lang="ar-EG" sz="6000" dirty="0">
                <a:solidFill>
                  <a:srgbClr val="4F826F"/>
                </a:solidFill>
                <a:latin typeface="Canva Sans Bold"/>
                <a:cs typeface="B Nazanin" panose="00000400000000000000" pitchFamily="2" charset="-78"/>
                <a:sym typeface="Canva Sans Bold"/>
                <a:rtl/>
              </a:rPr>
              <a:t>الگوریتم های جستجوی ناآگاهانه</a:t>
            </a:r>
          </a:p>
        </p:txBody>
      </p:sp>
      <p:sp>
        <p:nvSpPr>
          <p:cNvPr id="13" name="Freeform 13"/>
          <p:cNvSpPr/>
          <p:nvPr/>
        </p:nvSpPr>
        <p:spPr>
          <a:xfrm rot="2700000">
            <a:off x="-1099492" y="-1051261"/>
            <a:ext cx="2940676" cy="2940676"/>
          </a:xfrm>
          <a:custGeom>
            <a:avLst/>
            <a:gdLst/>
            <a:ahLst/>
            <a:cxnLst/>
            <a:rect l="l" t="t" r="r" b="b"/>
            <a:pathLst>
              <a:path w="2940676" h="2940676">
                <a:moveTo>
                  <a:pt x="0" y="0"/>
                </a:moveTo>
                <a:lnTo>
                  <a:pt x="2940676" y="0"/>
                </a:lnTo>
                <a:lnTo>
                  <a:pt x="2940676" y="2940676"/>
                </a:lnTo>
                <a:lnTo>
                  <a:pt x="0" y="29406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rot="2871165">
            <a:off x="23117" y="2426986"/>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2084964" y="5983829"/>
            <a:ext cx="4308088" cy="4308088"/>
          </a:xfrm>
          <a:custGeom>
            <a:avLst/>
            <a:gdLst/>
            <a:ahLst/>
            <a:cxnLst/>
            <a:rect l="l" t="t" r="r" b="b"/>
            <a:pathLst>
              <a:path w="4308088" h="4308088">
                <a:moveTo>
                  <a:pt x="0" y="0"/>
                </a:moveTo>
                <a:lnTo>
                  <a:pt x="4308088" y="0"/>
                </a:lnTo>
                <a:lnTo>
                  <a:pt x="4308088" y="4308088"/>
                </a:lnTo>
                <a:lnTo>
                  <a:pt x="0" y="4308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136445" y="99399"/>
            <a:ext cx="4183142" cy="4183142"/>
          </a:xfrm>
          <a:custGeom>
            <a:avLst/>
            <a:gdLst/>
            <a:ahLst/>
            <a:cxnLst/>
            <a:rect l="l" t="t" r="r" b="b"/>
            <a:pathLst>
              <a:path w="4183142" h="4183142">
                <a:moveTo>
                  <a:pt x="0" y="0"/>
                </a:moveTo>
                <a:lnTo>
                  <a:pt x="4183142" y="0"/>
                </a:lnTo>
                <a:lnTo>
                  <a:pt x="4183142" y="4183142"/>
                </a:lnTo>
                <a:lnTo>
                  <a:pt x="0" y="4183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700000">
            <a:off x="805392" y="2594611"/>
            <a:ext cx="4193026" cy="4193026"/>
          </a:xfrm>
          <a:custGeom>
            <a:avLst/>
            <a:gdLst/>
            <a:ahLst/>
            <a:cxnLst/>
            <a:rect l="l" t="t" r="r" b="b"/>
            <a:pathLst>
              <a:path w="4193026" h="4193026">
                <a:moveTo>
                  <a:pt x="0" y="0"/>
                </a:moveTo>
                <a:lnTo>
                  <a:pt x="4193025" y="0"/>
                </a:lnTo>
                <a:lnTo>
                  <a:pt x="4193025" y="4193026"/>
                </a:lnTo>
                <a:lnTo>
                  <a:pt x="0" y="41930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92603" y="2181822"/>
            <a:ext cx="5018604" cy="5018604"/>
          </a:xfrm>
          <a:custGeom>
            <a:avLst/>
            <a:gdLst/>
            <a:ahLst/>
            <a:cxnLst/>
            <a:rect l="l" t="t" r="r" b="b"/>
            <a:pathLst>
              <a:path w="5018604" h="5018604">
                <a:moveTo>
                  <a:pt x="0" y="0"/>
                </a:moveTo>
                <a:lnTo>
                  <a:pt x="5018604" y="0"/>
                </a:lnTo>
                <a:lnTo>
                  <a:pt x="5018604" y="5018604"/>
                </a:lnTo>
                <a:lnTo>
                  <a:pt x="0" y="50186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7859375" y="-448632"/>
            <a:ext cx="593949" cy="11080454"/>
          </a:xfrm>
          <a:custGeom>
            <a:avLst/>
            <a:gdLst/>
            <a:ahLst/>
            <a:cxnLst/>
            <a:rect l="l" t="t" r="r" b="b"/>
            <a:pathLst>
              <a:path w="593949" h="11080454">
                <a:moveTo>
                  <a:pt x="0" y="0"/>
                </a:moveTo>
                <a:lnTo>
                  <a:pt x="593949" y="0"/>
                </a:lnTo>
                <a:lnTo>
                  <a:pt x="593949" y="11080454"/>
                </a:lnTo>
                <a:lnTo>
                  <a:pt x="0" y="110804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2700000">
            <a:off x="3004540" y="100398"/>
            <a:ext cx="1346864" cy="1346864"/>
          </a:xfrm>
          <a:custGeom>
            <a:avLst/>
            <a:gdLst/>
            <a:ahLst/>
            <a:cxnLst/>
            <a:rect l="l" t="t" r="r" b="b"/>
            <a:pathLst>
              <a:path w="1346864" h="1346864">
                <a:moveTo>
                  <a:pt x="0" y="0"/>
                </a:moveTo>
                <a:lnTo>
                  <a:pt x="1346865" y="0"/>
                </a:lnTo>
                <a:lnTo>
                  <a:pt x="1346865" y="1346864"/>
                </a:lnTo>
                <a:lnTo>
                  <a:pt x="0" y="13468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rot="2700000">
            <a:off x="4596607" y="8590534"/>
            <a:ext cx="986295" cy="986295"/>
          </a:xfrm>
          <a:custGeom>
            <a:avLst/>
            <a:gdLst/>
            <a:ahLst/>
            <a:cxnLst/>
            <a:rect l="l" t="t" r="r" b="b"/>
            <a:pathLst>
              <a:path w="986295" h="986295">
                <a:moveTo>
                  <a:pt x="0" y="0"/>
                </a:moveTo>
                <a:lnTo>
                  <a:pt x="986295" y="0"/>
                </a:lnTo>
                <a:lnTo>
                  <a:pt x="986295" y="986295"/>
                </a:lnTo>
                <a:lnTo>
                  <a:pt x="0" y="9862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2700000">
            <a:off x="3962289" y="9504378"/>
            <a:ext cx="553439" cy="553439"/>
          </a:xfrm>
          <a:custGeom>
            <a:avLst/>
            <a:gdLst/>
            <a:ahLst/>
            <a:cxnLst/>
            <a:rect l="l" t="t" r="r" b="b"/>
            <a:pathLst>
              <a:path w="553439" h="553439">
                <a:moveTo>
                  <a:pt x="0" y="0"/>
                </a:moveTo>
                <a:lnTo>
                  <a:pt x="553439" y="0"/>
                </a:lnTo>
                <a:lnTo>
                  <a:pt x="553439" y="553439"/>
                </a:lnTo>
                <a:lnTo>
                  <a:pt x="0" y="553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700000">
            <a:off x="2288654" y="7356950"/>
            <a:ext cx="755766" cy="755766"/>
          </a:xfrm>
          <a:custGeom>
            <a:avLst/>
            <a:gdLst/>
            <a:ahLst/>
            <a:cxnLst/>
            <a:rect l="l" t="t" r="r" b="b"/>
            <a:pathLst>
              <a:path w="755766" h="755766">
                <a:moveTo>
                  <a:pt x="0" y="0"/>
                </a:moveTo>
                <a:lnTo>
                  <a:pt x="755765" y="0"/>
                </a:lnTo>
                <a:lnTo>
                  <a:pt x="755765" y="755766"/>
                </a:lnTo>
                <a:lnTo>
                  <a:pt x="0" y="755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rot="-2700000">
            <a:off x="1197389" y="2929348"/>
            <a:ext cx="3409032" cy="3523551"/>
            <a:chOff x="0" y="0"/>
            <a:chExt cx="7358469" cy="7605660"/>
          </a:xfrm>
        </p:grpSpPr>
        <p:sp>
          <p:nvSpPr>
            <p:cNvPr id="12" name="Freeform 12"/>
            <p:cNvSpPr/>
            <p:nvPr/>
          </p:nvSpPr>
          <p:spPr>
            <a:xfrm rot="2700000">
              <a:off x="-1214896" y="-1091236"/>
              <a:ext cx="9788300" cy="9788210"/>
            </a:xfrm>
            <a:custGeom>
              <a:avLst/>
              <a:gdLst/>
              <a:ahLst/>
              <a:cxnLst/>
              <a:rect l="l" t="t" r="r" b="b"/>
              <a:pathLst>
                <a:path w="9788300" h="9788210">
                  <a:moveTo>
                    <a:pt x="9298067" y="4094728"/>
                  </a:moveTo>
                  <a:cubicBezTo>
                    <a:pt x="9788299" y="4584960"/>
                    <a:pt x="9787221" y="5378995"/>
                    <a:pt x="9298067" y="5868149"/>
                  </a:cubicBezTo>
                  <a:lnTo>
                    <a:pt x="5868238" y="9297978"/>
                  </a:lnTo>
                  <a:cubicBezTo>
                    <a:pt x="5378006" y="9788210"/>
                    <a:pt x="4583971" y="9787132"/>
                    <a:pt x="4094817" y="9297978"/>
                  </a:cubicBezTo>
                  <a:lnTo>
                    <a:pt x="490232" y="5693393"/>
                  </a:lnTo>
                  <a:cubicBezTo>
                    <a:pt x="0" y="5203161"/>
                    <a:pt x="1077" y="4409127"/>
                    <a:pt x="490232" y="3919972"/>
                  </a:cubicBezTo>
                  <a:lnTo>
                    <a:pt x="3919971" y="490233"/>
                  </a:lnTo>
                  <a:cubicBezTo>
                    <a:pt x="4410203" y="0"/>
                    <a:pt x="5204238" y="1078"/>
                    <a:pt x="5693392" y="490232"/>
                  </a:cubicBezTo>
                  <a:lnTo>
                    <a:pt x="9297978" y="4094817"/>
                  </a:lnTo>
                  <a:close/>
                </a:path>
              </a:pathLst>
            </a:custGeom>
            <a:blipFill>
              <a:blip r:embed="rId12"/>
              <a:stretch>
                <a:fillRect l="-14499" r="-55833" b="-9013"/>
              </a:stretch>
            </a:blipFill>
          </p:spPr>
        </p:sp>
      </p:grpSp>
      <p:sp>
        <p:nvSpPr>
          <p:cNvPr id="13" name="Freeform 13"/>
          <p:cNvSpPr/>
          <p:nvPr/>
        </p:nvSpPr>
        <p:spPr>
          <a:xfrm>
            <a:off x="1910375" y="-12126"/>
            <a:ext cx="756161" cy="756161"/>
          </a:xfrm>
          <a:custGeom>
            <a:avLst/>
            <a:gdLst/>
            <a:ahLst/>
            <a:cxnLst/>
            <a:rect l="l" t="t" r="r" b="b"/>
            <a:pathLst>
              <a:path w="756161" h="756161">
                <a:moveTo>
                  <a:pt x="0" y="0"/>
                </a:moveTo>
                <a:lnTo>
                  <a:pt x="756162" y="0"/>
                </a:lnTo>
                <a:lnTo>
                  <a:pt x="756162" y="756162"/>
                </a:lnTo>
                <a:lnTo>
                  <a:pt x="0" y="7561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TextBox 14"/>
          <p:cNvSpPr txBox="1"/>
          <p:nvPr/>
        </p:nvSpPr>
        <p:spPr>
          <a:xfrm>
            <a:off x="5810819" y="1326011"/>
            <a:ext cx="11423160" cy="8063746"/>
          </a:xfrm>
          <a:prstGeom prst="rect">
            <a:avLst/>
          </a:prstGeom>
        </p:spPr>
        <p:txBody>
          <a:bodyPr lIns="0" tIns="0" rIns="0" bIns="0" rtlCol="0" anchor="t">
            <a:spAutoFit/>
          </a:bodyPr>
          <a:lstStyle/>
          <a:p>
            <a:pPr algn="just" rtl="1">
              <a:lnSpc>
                <a:spcPct val="150000"/>
              </a:lnSpc>
            </a:pPr>
            <a:r>
              <a:rPr lang="ar-EG" sz="3200" dirty="0">
                <a:solidFill>
                  <a:srgbClr val="000000"/>
                </a:solidFill>
                <a:latin typeface="Canva Sans Bold"/>
                <a:ea typeface="Canva Sans Bold"/>
                <a:cs typeface="B Nazanin" panose="00000400000000000000" pitchFamily="2" charset="-78"/>
                <a:sym typeface="Canva Sans Bold"/>
                <a:rtl/>
              </a:rPr>
              <a:t>هر یک از روش‌های ذکر شده، شامل اجزای زیر هستند:</a:t>
            </a:r>
          </a:p>
          <a:p>
            <a:pPr algn="just">
              <a:lnSpc>
                <a:spcPct val="150000"/>
              </a:lnSpc>
            </a:pPr>
            <a:endParaRPr lang="ar-EG" sz="3200" dirty="0">
              <a:solidFill>
                <a:srgbClr val="000000"/>
              </a:solidFill>
              <a:latin typeface="Canva Sans Bold"/>
              <a:ea typeface="Canva Sans Bold"/>
              <a:cs typeface="B Nazanin" panose="00000400000000000000" pitchFamily="2" charset="-78"/>
              <a:sym typeface="Canva Sans Bold"/>
              <a:rtl/>
            </a:endParaRPr>
          </a:p>
          <a:p>
            <a:pPr marL="625199" lvl="1" indent="-312599" algn="just" rtl="1">
              <a:lnSpc>
                <a:spcPct val="150000"/>
              </a:lnSpc>
              <a:buFont typeface="Arial"/>
              <a:buChar char="•"/>
            </a:pPr>
            <a:r>
              <a:rPr lang="ar-EG" sz="3200" dirty="0">
                <a:solidFill>
                  <a:srgbClr val="000000"/>
                </a:solidFill>
                <a:latin typeface="Canva Sans Bold"/>
                <a:ea typeface="Canva Sans Bold"/>
                <a:cs typeface="B Nazanin" panose="00000400000000000000" pitchFamily="2" charset="-78"/>
                <a:sym typeface="Canva Sans Bold"/>
                <a:rtl/>
              </a:rPr>
              <a:t> </a:t>
            </a:r>
            <a:r>
              <a:rPr lang="ar-EG" sz="3200" b="1" dirty="0">
                <a:solidFill>
                  <a:schemeClr val="accent3">
                    <a:lumMod val="75000"/>
                  </a:schemeClr>
                </a:solidFill>
                <a:latin typeface="Canva Sans Bold"/>
                <a:ea typeface="Canva Sans Bold"/>
                <a:cs typeface="B Nazanin" panose="00000400000000000000" pitchFamily="2" charset="-78"/>
                <a:sym typeface="Canva Sans Bold"/>
                <a:rtl/>
              </a:rPr>
              <a:t>گراف مسئله </a:t>
            </a:r>
            <a:r>
              <a:rPr lang="ar-EG" sz="3200" dirty="0">
                <a:solidFill>
                  <a:srgbClr val="000000"/>
                </a:solidFill>
                <a:latin typeface="Canva Sans Bold"/>
                <a:ea typeface="Canva Sans Bold"/>
                <a:cs typeface="B Nazanin" panose="00000400000000000000" pitchFamily="2" charset="-78"/>
                <a:sym typeface="Canva Sans Bold"/>
                <a:rtl/>
              </a:rPr>
              <a:t>با دو گره شروع و پایان، که به ترتیب با حروف </a:t>
            </a:r>
            <a:r>
              <a:rPr lang="en-US" sz="3200" dirty="0">
                <a:solidFill>
                  <a:srgbClr val="000000"/>
                </a:solidFill>
                <a:latin typeface="Canva Sans Bold"/>
                <a:ea typeface="Canva Sans Bold"/>
                <a:cs typeface="B Nazanin" panose="00000400000000000000" pitchFamily="2" charset="-78"/>
                <a:sym typeface="Canva Sans Bold"/>
              </a:rPr>
              <a:t>S</a:t>
            </a:r>
            <a:r>
              <a:rPr lang="ar-EG" sz="3200" dirty="0">
                <a:solidFill>
                  <a:srgbClr val="000000"/>
                </a:solidFill>
                <a:latin typeface="Canva Sans Bold"/>
                <a:ea typeface="Canva Sans Bold"/>
                <a:cs typeface="B Nazanin" panose="00000400000000000000" pitchFamily="2" charset="-78"/>
                <a:sym typeface="Canva Sans Bold"/>
                <a:rtl/>
              </a:rPr>
              <a:t> و </a:t>
            </a:r>
            <a:r>
              <a:rPr lang="en-US" sz="3200" dirty="0">
                <a:solidFill>
                  <a:srgbClr val="000000"/>
                </a:solidFill>
                <a:latin typeface="Canva Sans Bold"/>
                <a:ea typeface="Canva Sans Bold"/>
                <a:cs typeface="B Nazanin" panose="00000400000000000000" pitchFamily="2" charset="-78"/>
                <a:sym typeface="Canva Sans Bold"/>
              </a:rPr>
              <a:t>G</a:t>
            </a:r>
            <a:r>
              <a:rPr lang="ar-EG" sz="3200" dirty="0">
                <a:solidFill>
                  <a:srgbClr val="000000"/>
                </a:solidFill>
                <a:latin typeface="Canva Sans Bold"/>
                <a:ea typeface="Canva Sans Bold"/>
                <a:cs typeface="B Nazanin" panose="00000400000000000000" pitchFamily="2" charset="-78"/>
                <a:sym typeface="Canva Sans Bold"/>
                <a:rtl/>
              </a:rPr>
              <a:t> نشانه‌گذاری می‌شوند.</a:t>
            </a:r>
          </a:p>
          <a:p>
            <a:pPr marL="625199" lvl="1" indent="-312599" algn="just" rtl="1">
              <a:lnSpc>
                <a:spcPct val="150000"/>
              </a:lnSpc>
              <a:buFont typeface="Arial"/>
              <a:buChar char="•"/>
            </a:pPr>
            <a:r>
              <a:rPr lang="ar-EG" sz="3200" dirty="0">
                <a:solidFill>
                  <a:srgbClr val="000000"/>
                </a:solidFill>
                <a:latin typeface="Canva Sans Bold"/>
                <a:ea typeface="Canva Sans Bold"/>
                <a:cs typeface="B Nazanin" panose="00000400000000000000" pitchFamily="2" charset="-78"/>
                <a:sym typeface="Canva Sans Bold"/>
                <a:rtl/>
              </a:rPr>
              <a:t>رویکردی برای حل مسئله؛ شامل </a:t>
            </a:r>
            <a:r>
              <a:rPr lang="ar-EG" sz="3200" b="1" dirty="0">
                <a:solidFill>
                  <a:schemeClr val="accent3">
                    <a:lumMod val="75000"/>
                  </a:schemeClr>
                </a:solidFill>
                <a:latin typeface="Canva Sans Bold"/>
                <a:cs typeface="B Nazanin" panose="00000400000000000000" pitchFamily="2" charset="-78"/>
                <a:sym typeface="Canva Sans Bold"/>
                <a:rtl/>
              </a:rPr>
              <a:t>روش پیمایش گراف </a:t>
            </a:r>
            <a:r>
              <a:rPr lang="ar-EG" sz="3200" dirty="0">
                <a:solidFill>
                  <a:srgbClr val="000000"/>
                </a:solidFill>
                <a:latin typeface="Canva Sans Bold"/>
                <a:ea typeface="Canva Sans Bold"/>
                <a:cs typeface="B Nazanin" panose="00000400000000000000" pitchFamily="2" charset="-78"/>
                <a:sym typeface="Canva Sans Bold"/>
                <a:rtl/>
              </a:rPr>
              <a:t>برای رسیدن به گره </a:t>
            </a:r>
            <a:r>
              <a:rPr lang="en-US" sz="3200" dirty="0">
                <a:solidFill>
                  <a:srgbClr val="000000"/>
                </a:solidFill>
                <a:latin typeface="Canva Sans Bold"/>
                <a:ea typeface="Canva Sans Bold"/>
                <a:cs typeface="B Nazanin" panose="00000400000000000000" pitchFamily="2" charset="-78"/>
                <a:sym typeface="Canva Sans Bold"/>
              </a:rPr>
              <a:t>G</a:t>
            </a:r>
            <a:r>
              <a:rPr lang="ar-EG" sz="3200" dirty="0">
                <a:solidFill>
                  <a:srgbClr val="000000"/>
                </a:solidFill>
                <a:latin typeface="Canva Sans Bold"/>
                <a:ea typeface="Canva Sans Bold"/>
                <a:cs typeface="B Nazanin" panose="00000400000000000000" pitchFamily="2" charset="-78"/>
                <a:sym typeface="Canva Sans Bold"/>
                <a:rtl/>
              </a:rPr>
              <a:t>.</a:t>
            </a:r>
          </a:p>
          <a:p>
            <a:pPr marL="625199" lvl="1" indent="-312599" algn="just" rtl="1">
              <a:lnSpc>
                <a:spcPct val="150000"/>
              </a:lnSpc>
              <a:buFont typeface="Arial"/>
              <a:buChar char="•"/>
            </a:pPr>
            <a:r>
              <a:rPr lang="ar-EG" sz="3200" dirty="0">
                <a:solidFill>
                  <a:srgbClr val="000000"/>
                </a:solidFill>
                <a:latin typeface="Canva Sans Bold"/>
                <a:ea typeface="Canva Sans Bold"/>
                <a:cs typeface="B Nazanin" panose="00000400000000000000" pitchFamily="2" charset="-78"/>
                <a:sym typeface="Canva Sans Bold"/>
                <a:rtl/>
              </a:rPr>
              <a:t>لیستی به نام </a:t>
            </a:r>
            <a:r>
              <a:rPr lang="ar-EG" sz="3200" b="1" dirty="0">
                <a:solidFill>
                  <a:schemeClr val="accent3">
                    <a:lumMod val="75000"/>
                  </a:schemeClr>
                </a:solidFill>
                <a:latin typeface="Canva Sans Bold"/>
                <a:cs typeface="B Nazanin" panose="00000400000000000000" pitchFamily="2" charset="-78"/>
                <a:sym typeface="Canva Sans Bold"/>
                <a:rtl/>
              </a:rPr>
              <a:t>لیست انتقالی</a:t>
            </a:r>
            <a:r>
              <a:rPr lang="ar-EG" sz="3200" dirty="0">
                <a:solidFill>
                  <a:srgbClr val="000000"/>
                </a:solidFill>
                <a:latin typeface="Canva Sans Bold"/>
                <a:ea typeface="Canva Sans Bold"/>
                <a:cs typeface="B Nazanin" panose="00000400000000000000" pitchFamily="2" charset="-78"/>
                <a:sym typeface="Canva Sans Bold"/>
                <a:rtl/>
              </a:rPr>
              <a:t>، برای ذخیره تمام موقعیت‌های ممکنی که می‌توان از موقعیت فعلی به آن‌ها منتقل شد.</a:t>
            </a:r>
          </a:p>
          <a:p>
            <a:pPr marL="625199" lvl="1" indent="-312599" algn="just" rtl="1">
              <a:lnSpc>
                <a:spcPct val="150000"/>
              </a:lnSpc>
              <a:buFont typeface="Arial"/>
              <a:buChar char="•"/>
            </a:pPr>
            <a:r>
              <a:rPr lang="ar-EG" sz="3200" dirty="0">
                <a:solidFill>
                  <a:srgbClr val="000000"/>
                </a:solidFill>
                <a:latin typeface="Canva Sans Bold"/>
                <a:ea typeface="Canva Sans Bold"/>
                <a:cs typeface="B Nazanin" panose="00000400000000000000" pitchFamily="2" charset="-78"/>
                <a:sym typeface="Canva Sans Bold"/>
                <a:rtl/>
              </a:rPr>
              <a:t>طرح‌واره درختی، که همزمان با حرکت </a:t>
            </a:r>
            <a:r>
              <a:rPr lang="ar-EG" sz="3200" dirty="0">
                <a:solidFill>
                  <a:srgbClr val="000000"/>
                </a:solidFill>
                <a:latin typeface="Canva Sans Bold"/>
                <a:cs typeface="B Nazanin" panose="00000400000000000000" pitchFamily="2" charset="-78"/>
                <a:sym typeface="Canva Sans Bold"/>
                <a:rtl/>
              </a:rPr>
              <a:t>به سمت </a:t>
            </a:r>
            <a:r>
              <a:rPr lang="ar-EG" sz="3200" b="1" dirty="0">
                <a:solidFill>
                  <a:schemeClr val="accent3">
                    <a:lumMod val="75000"/>
                  </a:schemeClr>
                </a:solidFill>
                <a:latin typeface="Canva Sans Bold"/>
                <a:cs typeface="B Nazanin" panose="00000400000000000000" pitchFamily="2" charset="-78"/>
                <a:sym typeface="Canva Sans Bold"/>
                <a:rtl/>
              </a:rPr>
              <a:t>گره هدف </a:t>
            </a:r>
            <a:r>
              <a:rPr lang="ar-EG" sz="3200" dirty="0">
                <a:solidFill>
                  <a:srgbClr val="000000"/>
                </a:solidFill>
                <a:latin typeface="Canva Sans Bold"/>
                <a:ea typeface="Canva Sans Bold"/>
                <a:cs typeface="B Nazanin" panose="00000400000000000000" pitchFamily="2" charset="-78"/>
                <a:sym typeface="Canva Sans Bold"/>
                <a:rtl/>
              </a:rPr>
              <a:t>ایجاد می‌شود.</a:t>
            </a:r>
          </a:p>
          <a:p>
            <a:pPr marL="625199" lvl="1" indent="-312599" algn="just" rtl="1">
              <a:lnSpc>
                <a:spcPct val="150000"/>
              </a:lnSpc>
              <a:buFont typeface="Arial"/>
              <a:buChar char="•"/>
            </a:pPr>
            <a:r>
              <a:rPr lang="ar-EG" sz="3200" dirty="0">
                <a:latin typeface="Canva Sans Bold"/>
                <a:cs typeface="B Nazanin" panose="00000400000000000000" pitchFamily="2" charset="-78"/>
                <a:sym typeface="Canva Sans Bold"/>
                <a:rtl/>
              </a:rPr>
              <a:t>ترتیب</a:t>
            </a:r>
            <a:r>
              <a:rPr lang="ar-EG" sz="3200" b="1" dirty="0">
                <a:solidFill>
                  <a:schemeClr val="accent3">
                    <a:lumMod val="75000"/>
                  </a:schemeClr>
                </a:solidFill>
                <a:latin typeface="Canva Sans Bold"/>
                <a:cs typeface="B Nazanin" panose="00000400000000000000" pitchFamily="2" charset="-78"/>
                <a:sym typeface="Canva Sans Bold"/>
                <a:rtl/>
              </a:rPr>
              <a:t> </a:t>
            </a:r>
            <a:r>
              <a:rPr lang="ar-EG" sz="3200" dirty="0">
                <a:latin typeface="Canva Sans Bold"/>
                <a:cs typeface="B Nazanin" panose="00000400000000000000" pitchFamily="2" charset="-78"/>
                <a:sym typeface="Canva Sans Bold"/>
                <a:rtl/>
              </a:rPr>
              <a:t>پیمایش </a:t>
            </a:r>
            <a:r>
              <a:rPr lang="ar-EG" sz="3200" dirty="0">
                <a:solidFill>
                  <a:srgbClr val="000000"/>
                </a:solidFill>
                <a:latin typeface="Canva Sans Bold"/>
                <a:ea typeface="Canva Sans Bold"/>
                <a:cs typeface="B Nazanin" panose="00000400000000000000" pitchFamily="2" charset="-78"/>
                <a:sym typeface="Canva Sans Bold"/>
                <a:rtl/>
              </a:rPr>
              <a:t>گره‌ها از گره </a:t>
            </a:r>
            <a:r>
              <a:rPr lang="en-US" sz="3200" dirty="0">
                <a:solidFill>
                  <a:srgbClr val="000000"/>
                </a:solidFill>
                <a:latin typeface="Canva Sans Bold"/>
                <a:ea typeface="Canva Sans Bold"/>
                <a:cs typeface="B Nazanin" panose="00000400000000000000" pitchFamily="2" charset="-78"/>
                <a:sym typeface="Canva Sans Bold"/>
              </a:rPr>
              <a:t>S</a:t>
            </a:r>
            <a:r>
              <a:rPr lang="ar-EG" sz="3200" dirty="0">
                <a:solidFill>
                  <a:srgbClr val="000000"/>
                </a:solidFill>
                <a:latin typeface="Canva Sans Bold"/>
                <a:ea typeface="Canva Sans Bold"/>
                <a:cs typeface="B Nazanin" panose="00000400000000000000" pitchFamily="2" charset="-78"/>
                <a:sym typeface="Canva Sans Bold"/>
                <a:rtl/>
              </a:rPr>
              <a:t> به </a:t>
            </a:r>
            <a:r>
              <a:rPr lang="en-US" sz="3200" dirty="0">
                <a:solidFill>
                  <a:srgbClr val="000000"/>
                </a:solidFill>
                <a:latin typeface="Canva Sans Bold"/>
                <a:ea typeface="Canva Sans Bold"/>
                <a:cs typeface="B Nazanin" panose="00000400000000000000" pitchFamily="2" charset="-78"/>
                <a:sym typeface="Canva Sans Bold"/>
              </a:rPr>
              <a:t>G</a:t>
            </a:r>
            <a:r>
              <a:rPr lang="ar-EG" sz="3200" dirty="0">
                <a:solidFill>
                  <a:srgbClr val="000000"/>
                </a:solidFill>
                <a:latin typeface="Canva Sans Bold"/>
                <a:ea typeface="Canva Sans Bold"/>
                <a:cs typeface="B Nazanin" panose="00000400000000000000" pitchFamily="2" charset="-78"/>
                <a:sym typeface="Canva Sans Bold"/>
                <a:rtl/>
              </a:rPr>
              <a:t>، که در واقع همان </a:t>
            </a:r>
            <a:r>
              <a:rPr lang="ar-EG" sz="3200" b="1" dirty="0">
                <a:solidFill>
                  <a:schemeClr val="accent3">
                    <a:lumMod val="75000"/>
                  </a:schemeClr>
                </a:solidFill>
                <a:latin typeface="Canva Sans Bold"/>
                <a:cs typeface="B Nazanin" panose="00000400000000000000" pitchFamily="2" charset="-78"/>
                <a:sym typeface="Canva Sans Bold"/>
                <a:rtl/>
              </a:rPr>
              <a:t>نقشه راه </a:t>
            </a:r>
            <a:r>
              <a:rPr lang="ar-EG" sz="3200" dirty="0">
                <a:solidFill>
                  <a:srgbClr val="000000"/>
                </a:solidFill>
                <a:latin typeface="Canva Sans Bold"/>
                <a:ea typeface="Canva Sans Bold"/>
                <a:cs typeface="B Nazanin" panose="00000400000000000000" pitchFamily="2" charset="-78"/>
                <a:sym typeface="Canva Sans Bold"/>
                <a:rtl/>
              </a:rPr>
              <a:t>است.</a:t>
            </a:r>
          </a:p>
          <a:p>
            <a:pPr algn="just" rtl="1">
              <a:lnSpc>
                <a:spcPct val="150000"/>
              </a:lnSpc>
            </a:pPr>
            <a:endParaRPr lang="ar-EG" sz="3200" dirty="0">
              <a:solidFill>
                <a:srgbClr val="000000"/>
              </a:solidFill>
              <a:latin typeface="Canva Sans Bold"/>
              <a:ea typeface="Canva Sans Bold"/>
              <a:cs typeface="B Nazanin" panose="00000400000000000000" pitchFamily="2" charset="-78"/>
              <a:sym typeface="Canva Sans Bold"/>
              <a:rtl/>
            </a:endParaRPr>
          </a:p>
          <a:p>
            <a:pPr algn="just" rtl="1">
              <a:lnSpc>
                <a:spcPct val="150000"/>
              </a:lnSpc>
            </a:pPr>
            <a:endParaRPr lang="ar-EG" sz="3200" dirty="0">
              <a:solidFill>
                <a:srgbClr val="000000"/>
              </a:solidFill>
              <a:latin typeface="Canva Sans Bold"/>
              <a:ea typeface="Canva Sans Bold"/>
              <a:cs typeface="B Nazanin" panose="00000400000000000000" pitchFamily="2" charset="-78"/>
              <a:sym typeface="Canva Sans Bold"/>
              <a:rt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4308908" y="8234320"/>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868741" y="195063"/>
            <a:ext cx="4988804" cy="4988804"/>
          </a:xfrm>
          <a:custGeom>
            <a:avLst/>
            <a:gdLst/>
            <a:ahLst/>
            <a:cxnLst/>
            <a:rect l="l" t="t" r="r" b="b"/>
            <a:pathLst>
              <a:path w="4988804" h="4988804">
                <a:moveTo>
                  <a:pt x="0" y="0"/>
                </a:moveTo>
                <a:lnTo>
                  <a:pt x="4988804" y="0"/>
                </a:lnTo>
                <a:lnTo>
                  <a:pt x="4988804" y="4988804"/>
                </a:lnTo>
                <a:lnTo>
                  <a:pt x="0" y="4988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1878575" y="6131382"/>
            <a:ext cx="2316204" cy="2316204"/>
          </a:xfrm>
          <a:custGeom>
            <a:avLst/>
            <a:gdLst/>
            <a:ahLst/>
            <a:cxnLst/>
            <a:rect l="l" t="t" r="r" b="b"/>
            <a:pathLst>
              <a:path w="2316204" h="2316204">
                <a:moveTo>
                  <a:pt x="0" y="0"/>
                </a:moveTo>
                <a:lnTo>
                  <a:pt x="2316204" y="0"/>
                </a:lnTo>
                <a:lnTo>
                  <a:pt x="2316204" y="2316204"/>
                </a:lnTo>
                <a:lnTo>
                  <a:pt x="0" y="23162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871165">
            <a:off x="369349" y="5557524"/>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871165">
            <a:off x="17541038" y="7090613"/>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871165">
            <a:off x="1420165" y="362687"/>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871165">
            <a:off x="17077882" y="6809254"/>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2700000">
            <a:off x="1399295" y="945184"/>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6500825" y="7906867"/>
            <a:ext cx="575268" cy="575268"/>
          </a:xfrm>
          <a:custGeom>
            <a:avLst/>
            <a:gdLst/>
            <a:ahLst/>
            <a:cxnLst/>
            <a:rect l="l" t="t" r="r" b="b"/>
            <a:pathLst>
              <a:path w="575268" h="575268">
                <a:moveTo>
                  <a:pt x="0" y="0"/>
                </a:moveTo>
                <a:lnTo>
                  <a:pt x="575268" y="0"/>
                </a:lnTo>
                <a:lnTo>
                  <a:pt x="575268" y="575268"/>
                </a:lnTo>
                <a:lnTo>
                  <a:pt x="0" y="5752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287634" y="4685056"/>
            <a:ext cx="575268" cy="575268"/>
          </a:xfrm>
          <a:custGeom>
            <a:avLst/>
            <a:gdLst/>
            <a:ahLst/>
            <a:cxnLst/>
            <a:rect l="l" t="t" r="r" b="b"/>
            <a:pathLst>
              <a:path w="575268" h="575268">
                <a:moveTo>
                  <a:pt x="0" y="0"/>
                </a:moveTo>
                <a:lnTo>
                  <a:pt x="575268" y="0"/>
                </a:lnTo>
                <a:lnTo>
                  <a:pt x="575268" y="575268"/>
                </a:lnTo>
                <a:lnTo>
                  <a:pt x="0" y="5752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11555877" y="222289"/>
            <a:ext cx="5845142" cy="1025922"/>
          </a:xfrm>
          <a:prstGeom prst="rect">
            <a:avLst/>
          </a:prstGeom>
        </p:spPr>
        <p:txBody>
          <a:bodyPr lIns="0" tIns="0" rIns="0" bIns="0" rtlCol="0" anchor="t">
            <a:spAutoFit/>
          </a:bodyPr>
          <a:lstStyle/>
          <a:p>
            <a:pPr algn="ctr" rtl="1">
              <a:lnSpc>
                <a:spcPts val="7979"/>
              </a:lnSpc>
            </a:pPr>
            <a:r>
              <a:rPr lang="ar-EG" sz="6000" dirty="0">
                <a:solidFill>
                  <a:srgbClr val="4F826F"/>
                </a:solidFill>
                <a:latin typeface="Canva Sans Bold"/>
                <a:cs typeface="B Nazanin" panose="00000400000000000000" pitchFamily="2" charset="-78"/>
                <a:sym typeface="Canva Sans Bold"/>
                <a:rtl/>
              </a:rPr>
              <a:t>جستجوی اول عمق</a:t>
            </a:r>
          </a:p>
        </p:txBody>
      </p:sp>
      <p:sp>
        <p:nvSpPr>
          <p:cNvPr id="13" name="TextBox 13"/>
          <p:cNvSpPr txBox="1"/>
          <p:nvPr/>
        </p:nvSpPr>
        <p:spPr>
          <a:xfrm>
            <a:off x="3326688" y="1435264"/>
            <a:ext cx="14074331" cy="3631763"/>
          </a:xfrm>
          <a:prstGeom prst="rect">
            <a:avLst/>
          </a:prstGeom>
        </p:spPr>
        <p:txBody>
          <a:bodyPr lIns="0" tIns="0" rIns="0" bIns="0" rtlCol="0" anchor="t">
            <a:spAutoFit/>
          </a:bodyPr>
          <a:lstStyle/>
          <a:p>
            <a:pPr algn="just" rtl="1">
              <a:lnSpc>
                <a:spcPct val="150000"/>
              </a:lnSpc>
            </a:pPr>
            <a:r>
              <a:rPr lang="ar-EG" sz="3200" dirty="0">
                <a:solidFill>
                  <a:srgbClr val="000000"/>
                </a:solidFill>
                <a:latin typeface="Canva Sans Bold"/>
                <a:ea typeface="Canva Sans Bold"/>
                <a:cs typeface="B Nazanin" panose="00000400000000000000" pitchFamily="2" charset="-78"/>
                <a:sym typeface="Canva Sans Bold"/>
                <a:rtl/>
              </a:rPr>
              <a:t>جستجوی اول عمق یا </a:t>
            </a:r>
            <a:r>
              <a:rPr lang="en-US" sz="3200" dirty="0">
                <a:solidFill>
                  <a:schemeClr val="accent3">
                    <a:lumMod val="75000"/>
                  </a:schemeClr>
                </a:solidFill>
                <a:latin typeface="Canva Sans Bold"/>
                <a:ea typeface="Canva Sans Bold"/>
                <a:cs typeface="B Nazanin" panose="00000400000000000000" pitchFamily="2" charset="-78"/>
                <a:sym typeface="Canva Sans Bold"/>
              </a:rPr>
              <a:t>DFS</a:t>
            </a:r>
            <a:r>
              <a:rPr lang="ar-EG" sz="3200" dirty="0">
                <a:solidFill>
                  <a:srgbClr val="000000"/>
                </a:solidFill>
                <a:latin typeface="Canva Sans Bold"/>
                <a:ea typeface="Canva Sans Bold"/>
                <a:cs typeface="B Nazanin" panose="00000400000000000000" pitchFamily="2" charset="-78"/>
                <a:sym typeface="Canva Sans Bold"/>
                <a:rtl/>
              </a:rPr>
              <a:t>، الگوریتمی برای </a:t>
            </a:r>
            <a:r>
              <a:rPr lang="fa-IR" sz="3200" dirty="0">
                <a:solidFill>
                  <a:srgbClr val="000000"/>
                </a:solidFill>
                <a:latin typeface="Canva Sans Bold"/>
                <a:ea typeface="Canva Sans Bold"/>
                <a:cs typeface="B Nazanin" panose="00000400000000000000" pitchFamily="2" charset="-78"/>
                <a:sym typeface="Canva Sans Bold"/>
                <a:rtl/>
              </a:rPr>
              <a:t>پیمایش درخت </a:t>
            </a:r>
            <a:r>
              <a:rPr lang="ar-EG" sz="3200" dirty="0">
                <a:solidFill>
                  <a:srgbClr val="000000"/>
                </a:solidFill>
                <a:latin typeface="Canva Sans Bold"/>
                <a:cs typeface="B Nazanin" panose="00000400000000000000" pitchFamily="2" charset="-78"/>
                <a:sym typeface="Canva Sans Bold"/>
                <a:rtl/>
              </a:rPr>
              <a:t>یا ساختار داده </a:t>
            </a:r>
            <a:r>
              <a:rPr lang="fa-IR" sz="3200" dirty="0">
                <a:solidFill>
                  <a:srgbClr val="000000"/>
                </a:solidFill>
                <a:latin typeface="Canva Sans Bold"/>
                <a:cs typeface="B Nazanin" panose="00000400000000000000" pitchFamily="2" charset="-78"/>
                <a:sym typeface="Canva Sans Bold"/>
                <a:rtl/>
              </a:rPr>
              <a:t>گراف </a:t>
            </a:r>
            <a:r>
              <a:rPr lang="ar-EG" sz="3200" dirty="0">
                <a:solidFill>
                  <a:srgbClr val="000000"/>
                </a:solidFill>
                <a:latin typeface="Canva Sans Bold"/>
                <a:ea typeface="Canva Sans Bold"/>
                <a:cs typeface="B Nazanin" panose="00000400000000000000" pitchFamily="2" charset="-78"/>
                <a:sym typeface="Canva Sans Bold"/>
                <a:rtl/>
              </a:rPr>
              <a:t>است. این الگوریتم کار خود را با انتخاب گره‌ای به عنوان گره ریشه آغاز کرده و سپس هر شاخه از درخت را پیش از عقبگرد و انتقال به شاخه بعدی، تا انتها پیمایش می‌کند. از آن‌جایی که الگوریتم </a:t>
            </a:r>
            <a:r>
              <a:rPr lang="en-US" sz="3200" dirty="0">
                <a:solidFill>
                  <a:srgbClr val="000000"/>
                </a:solidFill>
                <a:latin typeface="Canva Sans Bold"/>
                <a:ea typeface="Canva Sans Bold"/>
                <a:cs typeface="B Nazanin" panose="00000400000000000000" pitchFamily="2" charset="-78"/>
                <a:sym typeface="Canva Sans Bold"/>
              </a:rPr>
              <a:t>DFS</a:t>
            </a:r>
            <a:r>
              <a:rPr lang="ar-EG" sz="3200" dirty="0">
                <a:solidFill>
                  <a:srgbClr val="000000"/>
                </a:solidFill>
                <a:latin typeface="Canva Sans Bold"/>
                <a:ea typeface="Canva Sans Bold"/>
                <a:cs typeface="B Nazanin" panose="00000400000000000000" pitchFamily="2" charset="-78"/>
                <a:sym typeface="Canva Sans Bold"/>
                <a:rtl/>
              </a:rPr>
              <a:t> از رویکرد «</a:t>
            </a:r>
            <a:r>
              <a:rPr lang="ar-EG" sz="3200" b="1" dirty="0">
                <a:solidFill>
                  <a:schemeClr val="accent3">
                    <a:lumMod val="75000"/>
                  </a:schemeClr>
                </a:solidFill>
                <a:latin typeface="Canva Sans Bold"/>
                <a:ea typeface="Canva Sans Bold"/>
                <a:cs typeface="B Nazanin" panose="00000400000000000000" pitchFamily="2" charset="-78"/>
                <a:sym typeface="Canva Sans Bold"/>
                <a:rtl/>
              </a:rPr>
              <a:t>ورودی-آخر-خروجی-اول</a:t>
            </a:r>
            <a:r>
              <a:rPr lang="ar-EG" sz="3200" dirty="0">
                <a:solidFill>
                  <a:srgbClr val="000000"/>
                </a:solidFill>
                <a:latin typeface="Canva Sans Bold"/>
                <a:ea typeface="Canva Sans Bold"/>
                <a:cs typeface="B Nazanin" panose="00000400000000000000" pitchFamily="2" charset="-78"/>
                <a:sym typeface="Canva Sans Bold"/>
                <a:rtl/>
              </a:rPr>
              <a:t>» </a:t>
            </a:r>
            <a:r>
              <a:rPr lang="en-US" sz="3200" dirty="0">
                <a:solidFill>
                  <a:srgbClr val="000000"/>
                </a:solidFill>
                <a:latin typeface="Canva Sans Bold"/>
                <a:ea typeface="Canva Sans Bold"/>
                <a:cs typeface="B Nazanin" panose="00000400000000000000" pitchFamily="2" charset="-78"/>
                <a:sym typeface="Canva Sans Bold"/>
              </a:rPr>
              <a:t>Last-in-First-out | LIFO</a:t>
            </a:r>
            <a:r>
              <a:rPr lang="ar-EG" sz="3200" dirty="0">
                <a:solidFill>
                  <a:srgbClr val="000000"/>
                </a:solidFill>
                <a:latin typeface="Canva Sans Bold"/>
                <a:ea typeface="Canva Sans Bold"/>
                <a:cs typeface="B Nazanin" panose="00000400000000000000" pitchFamily="2" charset="-78"/>
                <a:sym typeface="Canva Sans Bold"/>
                <a:rtl/>
              </a:rPr>
              <a:t> برای پیگیری گره‌های ملاقات شده استفاده می‌کند، پیاده‌سازی آن با بهره‌گیری از ساختمان </a:t>
            </a:r>
            <a:r>
              <a:rPr lang="ar-EG" sz="3200" dirty="0">
                <a:solidFill>
                  <a:srgbClr val="000000"/>
                </a:solidFill>
                <a:latin typeface="Canva Sans Bold"/>
                <a:cs typeface="B Nazanin" panose="00000400000000000000" pitchFamily="2" charset="-78"/>
                <a:sym typeface="Canva Sans Bold"/>
                <a:rtl/>
              </a:rPr>
              <a:t>داده </a:t>
            </a:r>
            <a:r>
              <a:rPr lang="fa-IR" sz="3200" b="1" dirty="0">
                <a:solidFill>
                  <a:schemeClr val="accent3">
                    <a:lumMod val="75000"/>
                  </a:schemeClr>
                </a:solidFill>
                <a:latin typeface="Canva Sans Bold"/>
                <a:cs typeface="B Nazanin" panose="00000400000000000000" pitchFamily="2" charset="-78"/>
                <a:sym typeface="Canva Sans Bold"/>
                <a:hlinkClick r:id="rId10" tooltip="https://blog.faradars.org/stack-expression-parsing-queue/">
                  <a:extLst>
                    <a:ext uri="{A12FA001-AC4F-418D-AE19-62706E023703}">
                      <ahyp:hlinkClr xmlns:ahyp="http://schemas.microsoft.com/office/drawing/2018/hyperlinkcolor" val="tx"/>
                    </a:ext>
                  </a:extLst>
                </a:hlinkClick>
                <a:rtl/>
              </a:rPr>
              <a:t>پشته </a:t>
            </a:r>
            <a:r>
              <a:rPr lang="ar-EG" sz="3200" b="1" dirty="0">
                <a:solidFill>
                  <a:schemeClr val="accent3">
                    <a:lumMod val="75000"/>
                  </a:schemeClr>
                </a:solidFill>
                <a:latin typeface="Canva Sans Bold"/>
                <a:cs typeface="B Nazanin" panose="00000400000000000000" pitchFamily="2" charset="-78"/>
                <a:sym typeface="Canva Sans Bold"/>
                <a:hlinkClick r:id="rId10" tooltip="https://blog.faradars.org/stack-expression-parsing-queue/">
                  <a:extLst>
                    <a:ext uri="{A12FA001-AC4F-418D-AE19-62706E023703}">
                      <ahyp:hlinkClr xmlns:ahyp="http://schemas.microsoft.com/office/drawing/2018/hyperlinkcolor" val="tx"/>
                    </a:ext>
                  </a:extLst>
                </a:hlinkClick>
                <a:rtl/>
              </a:rPr>
              <a:t> (</a:t>
            </a:r>
            <a:r>
              <a:rPr lang="en-US" sz="3200" b="1" dirty="0">
                <a:solidFill>
                  <a:schemeClr val="accent3">
                    <a:lumMod val="75000"/>
                  </a:schemeClr>
                </a:solidFill>
                <a:latin typeface="Canva Sans Bold"/>
                <a:cs typeface="B Nazanin" panose="00000400000000000000" pitchFamily="2" charset="-78"/>
                <a:sym typeface="Canva Sans Bold"/>
                <a:hlinkClick r:id="rId10" tooltip="https://blog.faradars.org/stack-expression-parsing-queue/">
                  <a:extLst>
                    <a:ext uri="{A12FA001-AC4F-418D-AE19-62706E023703}">
                      <ahyp:hlinkClr xmlns:ahyp="http://schemas.microsoft.com/office/drawing/2018/hyperlinkcolor" val="tx"/>
                    </a:ext>
                  </a:extLst>
                </a:hlinkClick>
                <a:rtl/>
              </a:rPr>
              <a:t>Stack</a:t>
            </a:r>
            <a:r>
              <a:rPr lang="ar-EG" sz="3200" b="1" dirty="0">
                <a:solidFill>
                  <a:schemeClr val="accent3">
                    <a:lumMod val="75000"/>
                  </a:schemeClr>
                </a:solidFill>
                <a:latin typeface="Canva Sans Bold"/>
                <a:cs typeface="B Nazanin" panose="00000400000000000000" pitchFamily="2" charset="-78"/>
                <a:sym typeface="Canva Sans Bold"/>
                <a:hlinkClick r:id="rId10" tooltip="https://blog.faradars.org/stack-expression-parsing-queue/">
                  <a:extLst>
                    <a:ext uri="{A12FA001-AC4F-418D-AE19-62706E023703}">
                      <ahyp:hlinkClr xmlns:ahyp="http://schemas.microsoft.com/office/drawing/2018/hyperlinkcolor" val="tx"/>
                    </a:ext>
                  </a:extLst>
                </a:hlinkClick>
                <a:rtl/>
              </a:rPr>
              <a:t>)</a:t>
            </a:r>
            <a:r>
              <a:rPr lang="ar-EG" sz="3200" b="1" dirty="0">
                <a:solidFill>
                  <a:schemeClr val="accent3">
                    <a:lumMod val="75000"/>
                  </a:schemeClr>
                </a:solidFill>
                <a:latin typeface="Canva Sans Bold"/>
                <a:cs typeface="B Nazanin" panose="00000400000000000000" pitchFamily="2" charset="-78"/>
                <a:sym typeface="Canva Sans Bold"/>
                <a:rtl/>
              </a:rPr>
              <a:t> </a:t>
            </a:r>
            <a:r>
              <a:rPr lang="ar-EG" sz="3200" dirty="0">
                <a:solidFill>
                  <a:srgbClr val="000000"/>
                </a:solidFill>
                <a:latin typeface="Canva Sans Bold"/>
                <a:ea typeface="Canva Sans Bold"/>
                <a:cs typeface="B Nazanin" panose="00000400000000000000" pitchFamily="2" charset="-78"/>
                <a:sym typeface="Canva Sans Bold"/>
                <a:rtl/>
              </a:rPr>
              <a:t>انجام می‌شود. در ادامه مثالی از این روش را با هم بررسی می‌کنیم.</a:t>
            </a:r>
          </a:p>
        </p:txBody>
      </p:sp>
      <p:sp>
        <p:nvSpPr>
          <p:cNvPr id="14" name="Freeform 14"/>
          <p:cNvSpPr/>
          <p:nvPr/>
        </p:nvSpPr>
        <p:spPr>
          <a:xfrm>
            <a:off x="3153279" y="5346177"/>
            <a:ext cx="11082100" cy="4687789"/>
          </a:xfrm>
          <a:custGeom>
            <a:avLst/>
            <a:gdLst/>
            <a:ahLst/>
            <a:cxnLst/>
            <a:rect l="l" t="t" r="r" b="b"/>
            <a:pathLst>
              <a:path w="11082100" h="4687789">
                <a:moveTo>
                  <a:pt x="0" y="0"/>
                </a:moveTo>
                <a:lnTo>
                  <a:pt x="11082100" y="0"/>
                </a:lnTo>
                <a:lnTo>
                  <a:pt x="11082100" y="4687789"/>
                </a:lnTo>
                <a:lnTo>
                  <a:pt x="0" y="4687789"/>
                </a:lnTo>
                <a:lnTo>
                  <a:pt x="0" y="0"/>
                </a:lnTo>
                <a:close/>
              </a:path>
            </a:pathLst>
          </a:custGeom>
          <a:blipFill>
            <a:blip r:embed="rId11"/>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4779749" y="5470953"/>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479551" y="121631"/>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1292834" y="5943659"/>
            <a:ext cx="1836063" cy="1836063"/>
          </a:xfrm>
          <a:custGeom>
            <a:avLst/>
            <a:gdLst/>
            <a:ahLst/>
            <a:cxnLst/>
            <a:rect l="l" t="t" r="r" b="b"/>
            <a:pathLst>
              <a:path w="1836063" h="1836063">
                <a:moveTo>
                  <a:pt x="0" y="0"/>
                </a:moveTo>
                <a:lnTo>
                  <a:pt x="1836063" y="0"/>
                </a:lnTo>
                <a:lnTo>
                  <a:pt x="1836063" y="1836063"/>
                </a:lnTo>
                <a:lnTo>
                  <a:pt x="0" y="1836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871165">
            <a:off x="475493" y="5471669"/>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871165">
            <a:off x="18011879" y="4327246"/>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871165">
            <a:off x="1815506" y="421219"/>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871165">
            <a:off x="17548723" y="4045887"/>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2700000">
            <a:off x="13672865" y="8490671"/>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700000">
            <a:off x="1853802" y="100371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971666" y="5143500"/>
            <a:ext cx="575268" cy="575268"/>
          </a:xfrm>
          <a:custGeom>
            <a:avLst/>
            <a:gdLst/>
            <a:ahLst/>
            <a:cxnLst/>
            <a:rect l="l" t="t" r="r" b="b"/>
            <a:pathLst>
              <a:path w="575268" h="575268">
                <a:moveTo>
                  <a:pt x="0" y="0"/>
                </a:moveTo>
                <a:lnTo>
                  <a:pt x="575268" y="0"/>
                </a:lnTo>
                <a:lnTo>
                  <a:pt x="575268" y="575268"/>
                </a:lnTo>
                <a:lnTo>
                  <a:pt x="0" y="5752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3213562" y="985302"/>
            <a:ext cx="10687551" cy="8550042"/>
          </a:xfrm>
          <a:custGeom>
            <a:avLst/>
            <a:gdLst/>
            <a:ahLst/>
            <a:cxnLst/>
            <a:rect l="l" t="t" r="r" b="b"/>
            <a:pathLst>
              <a:path w="10687551" h="8550042">
                <a:moveTo>
                  <a:pt x="0" y="0"/>
                </a:moveTo>
                <a:lnTo>
                  <a:pt x="10687551" y="0"/>
                </a:lnTo>
                <a:lnTo>
                  <a:pt x="10687551" y="8550042"/>
                </a:lnTo>
                <a:lnTo>
                  <a:pt x="0" y="8550042"/>
                </a:lnTo>
                <a:lnTo>
                  <a:pt x="0" y="0"/>
                </a:lnTo>
                <a:close/>
              </a:path>
            </a:pathLst>
          </a:custGeom>
          <a:blipFill>
            <a:blip r:embed="rId10"/>
            <a:stretch>
              <a:fillRect/>
            </a:stretch>
          </a:blipFill>
        </p:spPr>
      </p:sp>
      <p:pic>
        <p:nvPicPr>
          <p:cNvPr id="14" name="Picture 13">
            <a:extLst>
              <a:ext uri="{FF2B5EF4-FFF2-40B4-BE49-F238E27FC236}">
                <a16:creationId xmlns:a16="http://schemas.microsoft.com/office/drawing/2014/main" id="{1020388C-4DA8-E5DB-0EA7-FC21C9192408}"/>
              </a:ext>
            </a:extLst>
          </p:cNvPr>
          <p:cNvPicPr>
            <a:picLocks noChangeAspect="1"/>
          </p:cNvPicPr>
          <p:nvPr/>
        </p:nvPicPr>
        <p:blipFill>
          <a:blip r:embed="rId11"/>
          <a:stretch>
            <a:fillRect/>
          </a:stretch>
        </p:blipFill>
        <p:spPr>
          <a:xfrm>
            <a:off x="7045711" y="8957886"/>
            <a:ext cx="4334480" cy="68589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5142791" y="6310487"/>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479551" y="121631"/>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1292834" y="5943659"/>
            <a:ext cx="1836063" cy="1836063"/>
          </a:xfrm>
          <a:custGeom>
            <a:avLst/>
            <a:gdLst/>
            <a:ahLst/>
            <a:cxnLst/>
            <a:rect l="l" t="t" r="r" b="b"/>
            <a:pathLst>
              <a:path w="1836063" h="1836063">
                <a:moveTo>
                  <a:pt x="0" y="0"/>
                </a:moveTo>
                <a:lnTo>
                  <a:pt x="1836063" y="0"/>
                </a:lnTo>
                <a:lnTo>
                  <a:pt x="1836063" y="1836063"/>
                </a:lnTo>
                <a:lnTo>
                  <a:pt x="0" y="1836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871165">
            <a:off x="475493" y="5471669"/>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871165">
            <a:off x="18374921" y="5166780"/>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871165">
            <a:off x="1815506" y="421219"/>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871165">
            <a:off x="17911765" y="4885421"/>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2700000">
            <a:off x="14462181" y="8490672"/>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700000">
            <a:off x="1853802" y="100371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11" name="Freeform 11"/>
          <p:cNvSpPr/>
          <p:nvPr/>
        </p:nvSpPr>
        <p:spPr>
          <a:xfrm>
            <a:off x="17334708" y="5983034"/>
            <a:ext cx="575268" cy="575268"/>
          </a:xfrm>
          <a:custGeom>
            <a:avLst/>
            <a:gdLst/>
            <a:ahLst/>
            <a:cxnLst/>
            <a:rect l="l" t="t" r="r" b="b"/>
            <a:pathLst>
              <a:path w="575268" h="575268">
                <a:moveTo>
                  <a:pt x="0" y="0"/>
                </a:moveTo>
                <a:lnTo>
                  <a:pt x="575268" y="0"/>
                </a:lnTo>
                <a:lnTo>
                  <a:pt x="575268" y="575268"/>
                </a:lnTo>
                <a:lnTo>
                  <a:pt x="0" y="5752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13" name="Picture 12">
            <a:extLst>
              <a:ext uri="{FF2B5EF4-FFF2-40B4-BE49-F238E27FC236}">
                <a16:creationId xmlns:a16="http://schemas.microsoft.com/office/drawing/2014/main" id="{46C37E66-E8D2-64A6-7758-6AB51D36BD96}"/>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3351781" y="689772"/>
            <a:ext cx="12661151" cy="666611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4779749" y="5470953"/>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479551" y="121631"/>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786237" y="2623324"/>
            <a:ext cx="1836063" cy="1836063"/>
          </a:xfrm>
          <a:custGeom>
            <a:avLst/>
            <a:gdLst/>
            <a:ahLst/>
            <a:cxnLst/>
            <a:rect l="l" t="t" r="r" b="b"/>
            <a:pathLst>
              <a:path w="1836063" h="1836063">
                <a:moveTo>
                  <a:pt x="0" y="0"/>
                </a:moveTo>
                <a:lnTo>
                  <a:pt x="1836063" y="0"/>
                </a:lnTo>
                <a:lnTo>
                  <a:pt x="1836063" y="1836063"/>
                </a:lnTo>
                <a:lnTo>
                  <a:pt x="0" y="1836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871165">
            <a:off x="475493" y="5471669"/>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871165">
            <a:off x="18011879" y="4327246"/>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871165">
            <a:off x="1815506" y="421219"/>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871165">
            <a:off x="17548723" y="4045887"/>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2700000">
            <a:off x="15778002" y="768540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700000">
            <a:off x="1853802" y="100371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971666" y="5143500"/>
            <a:ext cx="575268" cy="575268"/>
          </a:xfrm>
          <a:custGeom>
            <a:avLst/>
            <a:gdLst/>
            <a:ahLst/>
            <a:cxnLst/>
            <a:rect l="l" t="t" r="r" b="b"/>
            <a:pathLst>
              <a:path w="575268" h="575268">
                <a:moveTo>
                  <a:pt x="0" y="0"/>
                </a:moveTo>
                <a:lnTo>
                  <a:pt x="575268" y="0"/>
                </a:lnTo>
                <a:lnTo>
                  <a:pt x="575268" y="575268"/>
                </a:lnTo>
                <a:lnTo>
                  <a:pt x="0" y="5752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13" name="Picture 12">
            <a:extLst>
              <a:ext uri="{FF2B5EF4-FFF2-40B4-BE49-F238E27FC236}">
                <a16:creationId xmlns:a16="http://schemas.microsoft.com/office/drawing/2014/main" id="{B61E6BB4-22BC-A504-26FE-7C430D2ECD50}"/>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2346371" y="2293373"/>
            <a:ext cx="13595258" cy="570025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4779749" y="5470953"/>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479551" y="121631"/>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1292834" y="5943659"/>
            <a:ext cx="1836063" cy="1836063"/>
          </a:xfrm>
          <a:custGeom>
            <a:avLst/>
            <a:gdLst/>
            <a:ahLst/>
            <a:cxnLst/>
            <a:rect l="l" t="t" r="r" b="b"/>
            <a:pathLst>
              <a:path w="1836063" h="1836063">
                <a:moveTo>
                  <a:pt x="0" y="0"/>
                </a:moveTo>
                <a:lnTo>
                  <a:pt x="1836063" y="0"/>
                </a:lnTo>
                <a:lnTo>
                  <a:pt x="1836063" y="1836063"/>
                </a:lnTo>
                <a:lnTo>
                  <a:pt x="0" y="1836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871165">
            <a:off x="475493" y="5471669"/>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871165">
            <a:off x="18011879" y="4327246"/>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871165">
            <a:off x="1815506" y="421219"/>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871165">
            <a:off x="17548723" y="4045887"/>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2700000">
            <a:off x="13672865" y="8490671"/>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700000">
            <a:off x="1853802" y="100371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971666" y="5143500"/>
            <a:ext cx="575268" cy="575268"/>
          </a:xfrm>
          <a:custGeom>
            <a:avLst/>
            <a:gdLst/>
            <a:ahLst/>
            <a:cxnLst/>
            <a:rect l="l" t="t" r="r" b="b"/>
            <a:pathLst>
              <a:path w="575268" h="575268">
                <a:moveTo>
                  <a:pt x="0" y="0"/>
                </a:moveTo>
                <a:lnTo>
                  <a:pt x="575268" y="0"/>
                </a:lnTo>
                <a:lnTo>
                  <a:pt x="575268" y="575268"/>
                </a:lnTo>
                <a:lnTo>
                  <a:pt x="0" y="5752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3599784" y="2340749"/>
            <a:ext cx="12327192" cy="2103140"/>
          </a:xfrm>
          <a:prstGeom prst="rect">
            <a:avLst/>
          </a:prstGeom>
        </p:spPr>
        <p:txBody>
          <a:bodyPr lIns="0" tIns="0" rIns="0" bIns="0" rtlCol="0" anchor="t">
            <a:spAutoFit/>
          </a:bodyPr>
          <a:lstStyle/>
          <a:p>
            <a:pPr algn="just" rtl="1">
              <a:lnSpc>
                <a:spcPts val="4054"/>
              </a:lnSpc>
            </a:pPr>
            <a:r>
              <a:rPr lang="ar-EG" sz="2895" dirty="0">
                <a:solidFill>
                  <a:srgbClr val="000000"/>
                </a:solidFill>
                <a:latin typeface="Canva Sans Bold"/>
                <a:ea typeface="Canva Sans Bold"/>
                <a:cs typeface="B Nazanin" panose="00000400000000000000" pitchFamily="2" charset="-78"/>
                <a:sym typeface="Canva Sans Bold"/>
                <a:rtl/>
              </a:rPr>
              <a:t>جستجوی اول سطح یا </a:t>
            </a:r>
            <a:r>
              <a:rPr lang="en-US" sz="2895" dirty="0">
                <a:solidFill>
                  <a:schemeClr val="accent3">
                    <a:lumMod val="75000"/>
                  </a:schemeClr>
                </a:solidFill>
                <a:latin typeface="Canva Sans Bold"/>
                <a:ea typeface="Canva Sans Bold"/>
                <a:cs typeface="B Nazanin" panose="00000400000000000000" pitchFamily="2" charset="-78"/>
                <a:sym typeface="Canva Sans Bold"/>
              </a:rPr>
              <a:t>BFS</a:t>
            </a:r>
            <a:r>
              <a:rPr lang="ar-EG" sz="2895" dirty="0">
                <a:solidFill>
                  <a:srgbClr val="000000"/>
                </a:solidFill>
                <a:latin typeface="Canva Sans Bold"/>
                <a:ea typeface="Canva Sans Bold"/>
                <a:cs typeface="B Nazanin" panose="00000400000000000000" pitchFamily="2" charset="-78"/>
                <a:sym typeface="Canva Sans Bold"/>
                <a:rtl/>
              </a:rPr>
              <a:t> نیز الگوریتمی برای پیمایش و جستجو</a:t>
            </a:r>
            <a:r>
              <a:rPr lang="fa-IR" sz="2895" dirty="0">
                <a:solidFill>
                  <a:srgbClr val="000000"/>
                </a:solidFill>
                <a:latin typeface="Canva Sans Bold"/>
                <a:ea typeface="Canva Sans Bold"/>
                <a:cs typeface="B Nazanin" panose="00000400000000000000" pitchFamily="2" charset="-78"/>
                <a:sym typeface="Canva Sans Bold"/>
                <a:rtl/>
              </a:rPr>
              <a:t>ی</a:t>
            </a:r>
            <a:r>
              <a:rPr lang="ar-EG" sz="2895" dirty="0">
                <a:solidFill>
                  <a:srgbClr val="000000"/>
                </a:solidFill>
                <a:latin typeface="Canva Sans Bold"/>
                <a:ea typeface="Canva Sans Bold"/>
                <a:cs typeface="B Nazanin" panose="00000400000000000000" pitchFamily="2" charset="-78"/>
                <a:sym typeface="Canva Sans Bold"/>
                <a:rtl/>
              </a:rPr>
              <a:t> درخت یا گراف است. این الگوریتم، فرایند جستجو را از گره ریشه درخت یا گره‌ای دلخواه از ساختار داده گراف که با نام «</a:t>
            </a:r>
            <a:r>
              <a:rPr lang="ar-EG" sz="2895" dirty="0">
                <a:solidFill>
                  <a:schemeClr val="accent3">
                    <a:lumMod val="75000"/>
                  </a:schemeClr>
                </a:solidFill>
                <a:latin typeface="Canva Sans Bold"/>
                <a:ea typeface="Canva Sans Bold"/>
                <a:cs typeface="B Nazanin" panose="00000400000000000000" pitchFamily="2" charset="-78"/>
                <a:sym typeface="Canva Sans Bold"/>
                <a:rtl/>
              </a:rPr>
              <a:t>کلید جستجو</a:t>
            </a:r>
            <a:r>
              <a:rPr lang="ar-EG" sz="2895" dirty="0">
                <a:solidFill>
                  <a:srgbClr val="000000"/>
                </a:solidFill>
                <a:latin typeface="Canva Sans Bold"/>
                <a:ea typeface="Canva Sans Bold"/>
                <a:cs typeface="B Nazanin" panose="00000400000000000000" pitchFamily="2" charset="-78"/>
                <a:sym typeface="Canva Sans Bold"/>
                <a:rtl/>
              </a:rPr>
              <a:t>» (</a:t>
            </a:r>
            <a:r>
              <a:rPr lang="en-US" sz="2895" dirty="0">
                <a:solidFill>
                  <a:srgbClr val="000000"/>
                </a:solidFill>
                <a:latin typeface="Canva Sans Bold"/>
                <a:ea typeface="Canva Sans Bold"/>
                <a:cs typeface="B Nazanin" panose="00000400000000000000" pitchFamily="2" charset="-78"/>
                <a:sym typeface="Canva Sans Bold"/>
              </a:rPr>
              <a:t>Search Key</a:t>
            </a:r>
            <a:r>
              <a:rPr lang="ar-EG" sz="2895" dirty="0">
                <a:solidFill>
                  <a:srgbClr val="000000"/>
                </a:solidFill>
                <a:latin typeface="Canva Sans Bold"/>
                <a:ea typeface="Canva Sans Bold"/>
                <a:cs typeface="B Nazanin" panose="00000400000000000000" pitchFamily="2" charset="-78"/>
                <a:sym typeface="Canva Sans Bold"/>
                <a:rtl/>
              </a:rPr>
              <a:t>) شناخته می‌شود شروع کرده و پس از ملاقات کردن </a:t>
            </a:r>
            <a:r>
              <a:rPr lang="ar-EG" sz="2895" b="1" dirty="0">
                <a:solidFill>
                  <a:schemeClr val="accent3">
                    <a:lumMod val="75000"/>
                  </a:schemeClr>
                </a:solidFill>
                <a:latin typeface="Canva Sans Bold"/>
                <a:ea typeface="Canva Sans Bold"/>
                <a:cs typeface="B Nazanin" panose="00000400000000000000" pitchFamily="2" charset="-78"/>
                <a:sym typeface="Canva Sans Bold"/>
                <a:rtl/>
              </a:rPr>
              <a:t>تمامی گره‌های یک </a:t>
            </a:r>
            <a:r>
              <a:rPr lang="fa-IR" sz="2895" b="1" dirty="0">
                <a:solidFill>
                  <a:schemeClr val="accent3">
                    <a:lumMod val="75000"/>
                  </a:schemeClr>
                </a:solidFill>
                <a:latin typeface="Canva Sans Bold"/>
                <a:ea typeface="Canva Sans Bold"/>
                <a:cs typeface="B Nazanin" panose="00000400000000000000" pitchFamily="2" charset="-78"/>
                <a:sym typeface="Canva Sans Bold"/>
                <a:rtl/>
              </a:rPr>
              <a:t>سطح</a:t>
            </a:r>
            <a:r>
              <a:rPr lang="ar-EG" sz="2895" b="1" dirty="0">
                <a:solidFill>
                  <a:schemeClr val="accent3">
                    <a:lumMod val="75000"/>
                  </a:schemeClr>
                </a:solidFill>
                <a:latin typeface="Canva Sans Bold"/>
                <a:ea typeface="Canva Sans Bold"/>
                <a:cs typeface="B Nazanin" panose="00000400000000000000" pitchFamily="2" charset="-78"/>
                <a:sym typeface="Canva Sans Bold"/>
                <a:rtl/>
              </a:rPr>
              <a:t> </a:t>
            </a:r>
            <a:r>
              <a:rPr lang="ar-EG" sz="2895" dirty="0">
                <a:solidFill>
                  <a:srgbClr val="000000"/>
                </a:solidFill>
                <a:latin typeface="Canva Sans Bold"/>
                <a:ea typeface="Canva Sans Bold"/>
                <a:cs typeface="B Nazanin" panose="00000400000000000000" pitchFamily="2" charset="-78"/>
                <a:sym typeface="Canva Sans Bold"/>
                <a:rtl/>
              </a:rPr>
              <a:t>مشخص، به </a:t>
            </a:r>
            <a:r>
              <a:rPr lang="fa-IR" sz="2895" dirty="0">
                <a:solidFill>
                  <a:srgbClr val="000000"/>
                </a:solidFill>
                <a:latin typeface="Canva Sans Bold"/>
                <a:ea typeface="Canva Sans Bold"/>
                <a:cs typeface="B Nazanin" panose="00000400000000000000" pitchFamily="2" charset="-78"/>
                <a:sym typeface="Canva Sans Bold"/>
                <a:rtl/>
              </a:rPr>
              <a:t>سطح</a:t>
            </a:r>
            <a:r>
              <a:rPr lang="ar-EG" sz="2895" dirty="0">
                <a:solidFill>
                  <a:srgbClr val="000000"/>
                </a:solidFill>
                <a:latin typeface="Canva Sans Bold"/>
                <a:ea typeface="Canva Sans Bold"/>
                <a:cs typeface="B Nazanin" panose="00000400000000000000" pitchFamily="2" charset="-78"/>
                <a:sym typeface="Canva Sans Bold"/>
                <a:rtl/>
              </a:rPr>
              <a:t> بعدی می‌رود.</a:t>
            </a:r>
          </a:p>
        </p:txBody>
      </p:sp>
      <p:sp>
        <p:nvSpPr>
          <p:cNvPr id="13" name="TextBox 13"/>
          <p:cNvSpPr txBox="1"/>
          <p:nvPr/>
        </p:nvSpPr>
        <p:spPr>
          <a:xfrm>
            <a:off x="7992156" y="855867"/>
            <a:ext cx="6145610" cy="1025922"/>
          </a:xfrm>
          <a:prstGeom prst="rect">
            <a:avLst/>
          </a:prstGeom>
        </p:spPr>
        <p:txBody>
          <a:bodyPr lIns="0" tIns="0" rIns="0" bIns="0" rtlCol="0" anchor="t">
            <a:spAutoFit/>
          </a:bodyPr>
          <a:lstStyle/>
          <a:p>
            <a:pPr algn="ctr" rtl="1">
              <a:lnSpc>
                <a:spcPts val="7979"/>
              </a:lnSpc>
            </a:pPr>
            <a:r>
              <a:rPr lang="ar-EG" sz="6000" dirty="0">
                <a:solidFill>
                  <a:srgbClr val="4F826F"/>
                </a:solidFill>
                <a:latin typeface="Canva Sans Bold"/>
                <a:cs typeface="B Nazanin" panose="00000400000000000000" pitchFamily="2" charset="-78"/>
                <a:sym typeface="Canva Sans Bold"/>
                <a:rtl/>
              </a:rPr>
              <a:t>جستجوی اول سطح</a:t>
            </a:r>
          </a:p>
        </p:txBody>
      </p:sp>
      <p:pic>
        <p:nvPicPr>
          <p:cNvPr id="15" name="Picture 14">
            <a:extLst>
              <a:ext uri="{FF2B5EF4-FFF2-40B4-BE49-F238E27FC236}">
                <a16:creationId xmlns:a16="http://schemas.microsoft.com/office/drawing/2014/main" id="{6B670FD3-69CF-F38A-B6BE-7B529283A3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6963" y="4343690"/>
            <a:ext cx="7710142" cy="494533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4598228" y="6378558"/>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479551" y="121631"/>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1292834" y="5943659"/>
            <a:ext cx="1836063" cy="1836063"/>
          </a:xfrm>
          <a:custGeom>
            <a:avLst/>
            <a:gdLst/>
            <a:ahLst/>
            <a:cxnLst/>
            <a:rect l="l" t="t" r="r" b="b"/>
            <a:pathLst>
              <a:path w="1836063" h="1836063">
                <a:moveTo>
                  <a:pt x="0" y="0"/>
                </a:moveTo>
                <a:lnTo>
                  <a:pt x="1836063" y="0"/>
                </a:lnTo>
                <a:lnTo>
                  <a:pt x="1836063" y="1836063"/>
                </a:lnTo>
                <a:lnTo>
                  <a:pt x="0" y="1836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871165">
            <a:off x="475493" y="5471669"/>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871165">
            <a:off x="17830358" y="5234851"/>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871165">
            <a:off x="1815506" y="421219"/>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871165">
            <a:off x="17367202" y="4953492"/>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2700000">
            <a:off x="13901852" y="918879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700000">
            <a:off x="1853802" y="100371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790145" y="6051105"/>
            <a:ext cx="575268" cy="575268"/>
          </a:xfrm>
          <a:custGeom>
            <a:avLst/>
            <a:gdLst/>
            <a:ahLst/>
            <a:cxnLst/>
            <a:rect l="l" t="t" r="r" b="b"/>
            <a:pathLst>
              <a:path w="575268" h="575268">
                <a:moveTo>
                  <a:pt x="0" y="0"/>
                </a:moveTo>
                <a:lnTo>
                  <a:pt x="575268" y="0"/>
                </a:lnTo>
                <a:lnTo>
                  <a:pt x="575268" y="575268"/>
                </a:lnTo>
                <a:lnTo>
                  <a:pt x="0" y="5752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13" name="Picture 12">
            <a:extLst>
              <a:ext uri="{FF2B5EF4-FFF2-40B4-BE49-F238E27FC236}">
                <a16:creationId xmlns:a16="http://schemas.microsoft.com/office/drawing/2014/main" id="{48E3FCCE-0886-AFC6-2EE0-D4D5C33E76B4}"/>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3618907" y="518648"/>
            <a:ext cx="12482219" cy="5692783"/>
          </a:xfrm>
          <a:prstGeom prst="rect">
            <a:avLst/>
          </a:prstGeom>
        </p:spPr>
      </p:pic>
      <p:pic>
        <p:nvPicPr>
          <p:cNvPr id="12" name="Picture 11">
            <a:extLst>
              <a:ext uri="{FF2B5EF4-FFF2-40B4-BE49-F238E27FC236}">
                <a16:creationId xmlns:a16="http://schemas.microsoft.com/office/drawing/2014/main" id="{BCC68F59-FB61-DA2C-B033-9CB91CAD7A1F}"/>
              </a:ext>
            </a:extLst>
          </p:cNvPr>
          <p:cNvPicPr>
            <a:picLocks noChangeAspect="1"/>
          </p:cNvPicPr>
          <p:nvPr/>
        </p:nvPicPr>
        <p:blipFill>
          <a:blip r:embed="rId12"/>
          <a:stretch>
            <a:fillRect/>
          </a:stretch>
        </p:blipFill>
        <p:spPr>
          <a:xfrm>
            <a:off x="3380557" y="6666623"/>
            <a:ext cx="10412914" cy="365591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595513" y="5930628"/>
            <a:ext cx="1627408" cy="1627408"/>
          </a:xfrm>
          <a:custGeom>
            <a:avLst/>
            <a:gdLst/>
            <a:ahLst/>
            <a:cxnLst/>
            <a:rect l="l" t="t" r="r" b="b"/>
            <a:pathLst>
              <a:path w="1627408" h="1627408">
                <a:moveTo>
                  <a:pt x="0" y="0"/>
                </a:moveTo>
                <a:lnTo>
                  <a:pt x="1627408" y="0"/>
                </a:lnTo>
                <a:lnTo>
                  <a:pt x="1627408" y="1627408"/>
                </a:lnTo>
                <a:lnTo>
                  <a:pt x="0" y="16274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386636" y="7342749"/>
            <a:ext cx="5043263" cy="5043263"/>
          </a:xfrm>
          <a:custGeom>
            <a:avLst/>
            <a:gdLst/>
            <a:ahLst/>
            <a:cxnLst/>
            <a:rect l="l" t="t" r="r" b="b"/>
            <a:pathLst>
              <a:path w="5043263" h="5043263">
                <a:moveTo>
                  <a:pt x="0" y="0"/>
                </a:moveTo>
                <a:lnTo>
                  <a:pt x="5043263" y="0"/>
                </a:lnTo>
                <a:lnTo>
                  <a:pt x="5043263" y="5043263"/>
                </a:lnTo>
                <a:lnTo>
                  <a:pt x="0" y="50432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871165">
            <a:off x="5626393" y="8849160"/>
            <a:ext cx="615106" cy="615106"/>
          </a:xfrm>
          <a:custGeom>
            <a:avLst/>
            <a:gdLst/>
            <a:ahLst/>
            <a:cxnLst/>
            <a:rect l="l" t="t" r="r" b="b"/>
            <a:pathLst>
              <a:path w="615106" h="615106">
                <a:moveTo>
                  <a:pt x="0" y="0"/>
                </a:moveTo>
                <a:lnTo>
                  <a:pt x="615106" y="0"/>
                </a:lnTo>
                <a:lnTo>
                  <a:pt x="615106" y="615105"/>
                </a:lnTo>
                <a:lnTo>
                  <a:pt x="0" y="6151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2700000">
            <a:off x="4613836" y="7447514"/>
            <a:ext cx="1453488" cy="1453488"/>
          </a:xfrm>
          <a:custGeom>
            <a:avLst/>
            <a:gdLst/>
            <a:ahLst/>
            <a:cxnLst/>
            <a:rect l="l" t="t" r="r" b="b"/>
            <a:pathLst>
              <a:path w="1453488" h="1453488">
                <a:moveTo>
                  <a:pt x="0" y="0"/>
                </a:moveTo>
                <a:lnTo>
                  <a:pt x="1453488" y="0"/>
                </a:lnTo>
                <a:lnTo>
                  <a:pt x="1453488" y="1453488"/>
                </a:lnTo>
                <a:lnTo>
                  <a:pt x="0" y="14534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7859375" y="-448632"/>
            <a:ext cx="593949" cy="11080454"/>
          </a:xfrm>
          <a:custGeom>
            <a:avLst/>
            <a:gdLst/>
            <a:ahLst/>
            <a:cxnLst/>
            <a:rect l="l" t="t" r="r" b="b"/>
            <a:pathLst>
              <a:path w="593949" h="11080454">
                <a:moveTo>
                  <a:pt x="0" y="0"/>
                </a:moveTo>
                <a:lnTo>
                  <a:pt x="593949" y="0"/>
                </a:lnTo>
                <a:lnTo>
                  <a:pt x="593949" y="11080454"/>
                </a:lnTo>
                <a:lnTo>
                  <a:pt x="0" y="110804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787750" y="7000500"/>
            <a:ext cx="694491" cy="694491"/>
          </a:xfrm>
          <a:custGeom>
            <a:avLst/>
            <a:gdLst/>
            <a:ahLst/>
            <a:cxnLst/>
            <a:rect l="l" t="t" r="r" b="b"/>
            <a:pathLst>
              <a:path w="694491" h="694491">
                <a:moveTo>
                  <a:pt x="0" y="0"/>
                </a:moveTo>
                <a:lnTo>
                  <a:pt x="694491" y="0"/>
                </a:lnTo>
                <a:lnTo>
                  <a:pt x="694491" y="694491"/>
                </a:lnTo>
                <a:lnTo>
                  <a:pt x="0" y="69449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250392" y="1391742"/>
            <a:ext cx="5090188" cy="5090188"/>
          </a:xfrm>
          <a:custGeom>
            <a:avLst/>
            <a:gdLst/>
            <a:ahLst/>
            <a:cxnLst/>
            <a:rect l="l" t="t" r="r" b="b"/>
            <a:pathLst>
              <a:path w="5090188" h="5090188">
                <a:moveTo>
                  <a:pt x="0" y="0"/>
                </a:moveTo>
                <a:lnTo>
                  <a:pt x="5090188" y="0"/>
                </a:lnTo>
                <a:lnTo>
                  <a:pt x="5090188" y="5090188"/>
                </a:lnTo>
                <a:lnTo>
                  <a:pt x="0" y="509018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9" name="Group 9"/>
          <p:cNvGrpSpPr/>
          <p:nvPr/>
        </p:nvGrpSpPr>
        <p:grpSpPr>
          <a:xfrm>
            <a:off x="775699" y="1917049"/>
            <a:ext cx="4039573" cy="4039573"/>
            <a:chOff x="0" y="0"/>
            <a:chExt cx="6649210" cy="6649210"/>
          </a:xfrm>
        </p:grpSpPr>
        <p:sp>
          <p:nvSpPr>
            <p:cNvPr id="10" name="Freeform 10"/>
            <p:cNvSpPr/>
            <p:nvPr/>
          </p:nvSpPr>
          <p:spPr>
            <a:xfrm>
              <a:off x="0" y="0"/>
              <a:ext cx="6649212" cy="6649212"/>
            </a:xfrm>
            <a:custGeom>
              <a:avLst/>
              <a:gdLst/>
              <a:ahLst/>
              <a:cxnLst/>
              <a:rect l="l" t="t" r="r" b="b"/>
              <a:pathLst>
                <a:path w="6649212" h="6649212">
                  <a:moveTo>
                    <a:pt x="3324606" y="0"/>
                  </a:moveTo>
                  <a:cubicBezTo>
                    <a:pt x="1488059" y="0"/>
                    <a:pt x="0" y="1488059"/>
                    <a:pt x="0" y="3324606"/>
                  </a:cubicBezTo>
                  <a:cubicBezTo>
                    <a:pt x="0" y="5161153"/>
                    <a:pt x="1488059" y="6649212"/>
                    <a:pt x="3324606" y="6649212"/>
                  </a:cubicBezTo>
                  <a:cubicBezTo>
                    <a:pt x="5161153" y="6649212"/>
                    <a:pt x="6649212" y="5161153"/>
                    <a:pt x="6649212" y="3324606"/>
                  </a:cubicBezTo>
                  <a:cubicBezTo>
                    <a:pt x="6649212" y="1488059"/>
                    <a:pt x="5161153" y="0"/>
                    <a:pt x="3324606" y="0"/>
                  </a:cubicBezTo>
                  <a:close/>
                </a:path>
              </a:pathLst>
            </a:custGeom>
            <a:blipFill>
              <a:blip r:embed="rId14"/>
              <a:stretch>
                <a:fillRect l="-38888" r="-38888"/>
              </a:stretch>
            </a:blipFill>
          </p:spPr>
        </p:sp>
      </p:grpSp>
      <p:sp>
        <p:nvSpPr>
          <p:cNvPr id="11" name="TextBox 11"/>
          <p:cNvSpPr txBox="1"/>
          <p:nvPr/>
        </p:nvSpPr>
        <p:spPr>
          <a:xfrm>
            <a:off x="5865887" y="2528377"/>
            <a:ext cx="11485552" cy="4696414"/>
          </a:xfrm>
          <a:prstGeom prst="rect">
            <a:avLst/>
          </a:prstGeom>
        </p:spPr>
        <p:txBody>
          <a:bodyPr lIns="0" tIns="0" rIns="0" bIns="0" rtlCol="0" anchor="t">
            <a:spAutoFit/>
          </a:bodyPr>
          <a:lstStyle/>
          <a:p>
            <a:pPr marL="625199" lvl="1" indent="-312599" algn="just" rtl="1">
              <a:lnSpc>
                <a:spcPts val="4054"/>
              </a:lnSpc>
              <a:buFont typeface="Arial"/>
              <a:buChar char="•"/>
            </a:pPr>
            <a:r>
              <a:rPr lang="ar-EG" sz="2895" dirty="0">
                <a:solidFill>
                  <a:srgbClr val="000000"/>
                </a:solidFill>
                <a:latin typeface="Canva Sans Bold"/>
                <a:ea typeface="Canva Sans Bold"/>
                <a:cs typeface="B Nazanin" panose="00000400000000000000" pitchFamily="2" charset="-78"/>
                <a:sym typeface="Canva Sans Bold"/>
                <a:rtl/>
              </a:rPr>
              <a:t>نحوه عملکرد جستجوی هزینه یکنواخت یا </a:t>
            </a:r>
            <a:r>
              <a:rPr lang="en-US" sz="2895" dirty="0">
                <a:solidFill>
                  <a:srgbClr val="000000"/>
                </a:solidFill>
                <a:latin typeface="Canva Sans Bold"/>
                <a:ea typeface="Canva Sans Bold"/>
                <a:cs typeface="B Nazanin" panose="00000400000000000000" pitchFamily="2" charset="-78"/>
                <a:sym typeface="Canva Sans Bold"/>
              </a:rPr>
              <a:t>UCS</a:t>
            </a:r>
            <a:r>
              <a:rPr lang="ar-EG" sz="2895" dirty="0">
                <a:solidFill>
                  <a:srgbClr val="000000"/>
                </a:solidFill>
                <a:latin typeface="Canva Sans Bold"/>
                <a:ea typeface="Canva Sans Bold"/>
                <a:cs typeface="B Nazanin" panose="00000400000000000000" pitchFamily="2" charset="-78"/>
                <a:sym typeface="Canva Sans Bold"/>
                <a:rtl/>
              </a:rPr>
              <a:t>، با دو روش قبلی متفاوت است</a:t>
            </a:r>
            <a:r>
              <a:rPr lang="fa-IR" sz="2895" dirty="0">
                <a:solidFill>
                  <a:srgbClr val="000000"/>
                </a:solidFill>
                <a:latin typeface="Canva Sans Bold"/>
                <a:ea typeface="Canva Sans Bold"/>
                <a:cs typeface="B Nazanin" panose="00000400000000000000" pitchFamily="2" charset="-78"/>
                <a:sym typeface="Canva Sans Bold"/>
                <a:rtl/>
              </a:rPr>
              <a:t>.</a:t>
            </a:r>
            <a:r>
              <a:rPr lang="ar-EG" sz="2895" dirty="0">
                <a:solidFill>
                  <a:srgbClr val="000000"/>
                </a:solidFill>
                <a:latin typeface="Canva Sans Bold"/>
                <a:ea typeface="Canva Sans Bold"/>
                <a:cs typeface="B Nazanin" panose="00000400000000000000" pitchFamily="2" charset="-78"/>
                <a:sym typeface="Canva Sans Bold"/>
                <a:rtl/>
              </a:rPr>
              <a:t> در این الگوریتم، دیگر هزینه انتقال و جابه‌جایی از یال‌های مختلف، یکسان نیست. از همین رو، هدف </a:t>
            </a:r>
            <a:r>
              <a:rPr lang="ar-EG" sz="4000" b="1" dirty="0">
                <a:solidFill>
                  <a:schemeClr val="accent3">
                    <a:lumMod val="50000"/>
                  </a:schemeClr>
                </a:solidFill>
                <a:latin typeface="Canva Sans Bold"/>
                <a:ea typeface="Canva Sans Bold"/>
                <a:cs typeface="B Nazanin" panose="00000400000000000000" pitchFamily="2" charset="-78"/>
                <a:sym typeface="Canva Sans Bold"/>
                <a:rtl/>
              </a:rPr>
              <a:t>پیدا کردن مسیری با کمترین هزینه انباشته </a:t>
            </a:r>
            <a:r>
              <a:rPr lang="ar-EG" sz="2895" dirty="0">
                <a:solidFill>
                  <a:srgbClr val="000000"/>
                </a:solidFill>
                <a:latin typeface="Canva Sans Bold"/>
                <a:ea typeface="Canva Sans Bold"/>
                <a:cs typeface="B Nazanin" panose="00000400000000000000" pitchFamily="2" charset="-78"/>
                <a:sym typeface="Canva Sans Bold"/>
                <a:rtl/>
              </a:rPr>
              <a:t>است. منظور از هزینه انباش</a:t>
            </a:r>
            <a:r>
              <a:rPr lang="fa-IR" sz="2895" dirty="0">
                <a:solidFill>
                  <a:srgbClr val="000000"/>
                </a:solidFill>
                <a:latin typeface="Canva Sans Bold"/>
                <a:ea typeface="Canva Sans Bold"/>
                <a:cs typeface="B Nazanin" panose="00000400000000000000" pitchFamily="2" charset="-78"/>
                <a:sym typeface="Canva Sans Bold"/>
                <a:rtl/>
              </a:rPr>
              <a:t>ت</a:t>
            </a:r>
            <a:r>
              <a:rPr lang="ar-EG" sz="2895" dirty="0">
                <a:solidFill>
                  <a:srgbClr val="000000"/>
                </a:solidFill>
                <a:latin typeface="Canva Sans Bold"/>
                <a:ea typeface="Canva Sans Bold"/>
                <a:cs typeface="B Nazanin" panose="00000400000000000000" pitchFamily="2" charset="-78"/>
                <a:sym typeface="Canva Sans Bold"/>
                <a:rtl/>
              </a:rPr>
              <a:t>ه برای یک گره خاص، مجموع هزینه تمامی یال‌ها، از گره ریشه تا آن گره است.</a:t>
            </a:r>
          </a:p>
          <a:p>
            <a:pPr marL="625199" lvl="1" indent="-312599" algn="just" rtl="1">
              <a:lnSpc>
                <a:spcPts val="4054"/>
              </a:lnSpc>
              <a:buFont typeface="Arial"/>
              <a:buChar char="•"/>
            </a:pPr>
            <a:r>
              <a:rPr lang="ar-EG" sz="2895" dirty="0">
                <a:solidFill>
                  <a:srgbClr val="000000"/>
                </a:solidFill>
                <a:latin typeface="Canva Sans Bold"/>
                <a:ea typeface="Canva Sans Bold"/>
                <a:cs typeface="B Nazanin" panose="00000400000000000000" pitchFamily="2" charset="-78"/>
                <a:sym typeface="Canva Sans Bold"/>
                <a:rtl/>
              </a:rPr>
              <a:t>هزینه یک گره، مانند زیر تعریف می‌شود:</a:t>
            </a:r>
          </a:p>
          <a:p>
            <a:pPr algn="just" rtl="1">
              <a:lnSpc>
                <a:spcPts val="4054"/>
              </a:lnSpc>
            </a:pPr>
            <a:endParaRPr lang="ar-EG" sz="2895" dirty="0">
              <a:solidFill>
                <a:srgbClr val="000000"/>
              </a:solidFill>
              <a:latin typeface="Canva Sans Bold"/>
              <a:ea typeface="Canva Sans Bold"/>
              <a:cs typeface="B Nazanin" panose="00000400000000000000" pitchFamily="2" charset="-78"/>
              <a:sym typeface="Canva Sans Bold"/>
              <a:rtl/>
            </a:endParaRPr>
          </a:p>
          <a:p>
            <a:pPr algn="just" rtl="1">
              <a:lnSpc>
                <a:spcPts val="4054"/>
              </a:lnSpc>
            </a:pPr>
            <a:r>
              <a:rPr lang="en-US" sz="2895" dirty="0">
                <a:solidFill>
                  <a:srgbClr val="000000"/>
                </a:solidFill>
                <a:latin typeface="Canva Sans Bold"/>
                <a:ea typeface="Canva Sans Bold"/>
                <a:cs typeface="B Nazanin" panose="00000400000000000000" pitchFamily="2" charset="-78"/>
                <a:sym typeface="Canva Sans Bold"/>
              </a:rPr>
              <a:t>cost(node)</a:t>
            </a:r>
            <a:r>
              <a:rPr lang="ar-EG" sz="2895" dirty="0">
                <a:solidFill>
                  <a:srgbClr val="000000"/>
                </a:solidFill>
                <a:latin typeface="Canva Sans Bold"/>
                <a:ea typeface="Canva Sans Bold"/>
                <a:cs typeface="B Nazanin" panose="00000400000000000000" pitchFamily="2" charset="-78"/>
                <a:sym typeface="Canva Sans Bold"/>
                <a:rtl/>
              </a:rPr>
              <a:t> = هزینه انباشته تمامی گره‌های پیمایش شده از گره ریشه</a:t>
            </a:r>
            <a:endParaRPr lang="fa-IR" sz="2895" dirty="0">
              <a:solidFill>
                <a:srgbClr val="000000"/>
              </a:solidFill>
              <a:latin typeface="Canva Sans Bold"/>
              <a:ea typeface="Canva Sans Bold"/>
              <a:cs typeface="B Nazanin" panose="00000400000000000000" pitchFamily="2" charset="-78"/>
              <a:sym typeface="Canva Sans Bold"/>
              <a:rtl/>
            </a:endParaRPr>
          </a:p>
          <a:p>
            <a:pPr algn="just" rtl="1">
              <a:lnSpc>
                <a:spcPts val="4054"/>
              </a:lnSpc>
            </a:pPr>
            <a:r>
              <a:rPr lang="ar-EG" sz="2895" dirty="0">
                <a:solidFill>
                  <a:srgbClr val="000000"/>
                </a:solidFill>
                <a:latin typeface="Canva Sans Bold"/>
                <a:ea typeface="Canva Sans Bold"/>
                <a:cs typeface="B Nazanin" panose="00000400000000000000" pitchFamily="2" charset="-78"/>
                <a:sym typeface="Canva Sans Bold"/>
                <a:rtl/>
              </a:rPr>
              <a:t> به عنوان مثال، هزینه گره ریشه همیشه برابر با صفر است.</a:t>
            </a:r>
          </a:p>
          <a:p>
            <a:pPr algn="just" rtl="1">
              <a:lnSpc>
                <a:spcPts val="4054"/>
              </a:lnSpc>
            </a:pPr>
            <a:endParaRPr lang="ar-EG" sz="2895" dirty="0">
              <a:solidFill>
                <a:srgbClr val="000000"/>
              </a:solidFill>
              <a:latin typeface="Canva Sans Bold"/>
              <a:ea typeface="Canva Sans Bold"/>
              <a:cs typeface="B Nazanin" panose="00000400000000000000" pitchFamily="2" charset="-78"/>
              <a:sym typeface="Canva Sans Bold"/>
              <a:rtl/>
            </a:endParaRPr>
          </a:p>
        </p:txBody>
      </p:sp>
      <p:sp>
        <p:nvSpPr>
          <p:cNvPr id="12" name="TextBox 12"/>
          <p:cNvSpPr txBox="1"/>
          <p:nvPr/>
        </p:nvSpPr>
        <p:spPr>
          <a:xfrm>
            <a:off x="9060293" y="415912"/>
            <a:ext cx="7771309" cy="1025922"/>
          </a:xfrm>
          <a:prstGeom prst="rect">
            <a:avLst/>
          </a:prstGeom>
        </p:spPr>
        <p:txBody>
          <a:bodyPr lIns="0" tIns="0" rIns="0" bIns="0" rtlCol="0" anchor="t">
            <a:spAutoFit/>
          </a:bodyPr>
          <a:lstStyle/>
          <a:p>
            <a:pPr algn="r" rtl="1">
              <a:lnSpc>
                <a:spcPts val="7979"/>
              </a:lnSpc>
            </a:pPr>
            <a:r>
              <a:rPr lang="ar-EG" sz="5699" dirty="0">
                <a:solidFill>
                  <a:srgbClr val="4F826F"/>
                </a:solidFill>
                <a:latin typeface="Canva Sans Bold"/>
                <a:ea typeface="Canva Sans Bold"/>
                <a:cs typeface="B Nazanin" panose="00000400000000000000" pitchFamily="2" charset="-78"/>
                <a:sym typeface="Canva Sans Bold"/>
                <a:rtl/>
              </a:rPr>
              <a:t>جستجوی هزینه یکنواخت</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746967" y="7289965"/>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575948" y="8446142"/>
            <a:ext cx="4129182" cy="4129182"/>
          </a:xfrm>
          <a:custGeom>
            <a:avLst/>
            <a:gdLst/>
            <a:ahLst/>
            <a:cxnLst/>
            <a:rect l="l" t="t" r="r" b="b"/>
            <a:pathLst>
              <a:path w="4129182" h="4129182">
                <a:moveTo>
                  <a:pt x="0" y="0"/>
                </a:moveTo>
                <a:lnTo>
                  <a:pt x="4129182" y="0"/>
                </a:lnTo>
                <a:lnTo>
                  <a:pt x="4129182"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871165">
            <a:off x="16008302" y="8379810"/>
            <a:ext cx="1037114" cy="1037114"/>
          </a:xfrm>
          <a:custGeom>
            <a:avLst/>
            <a:gdLst/>
            <a:ahLst/>
            <a:cxnLst/>
            <a:rect l="l" t="t" r="r" b="b"/>
            <a:pathLst>
              <a:path w="1037114" h="1037114">
                <a:moveTo>
                  <a:pt x="0" y="0"/>
                </a:moveTo>
                <a:lnTo>
                  <a:pt x="1037114" y="0"/>
                </a:lnTo>
                <a:lnTo>
                  <a:pt x="1037114" y="1037114"/>
                </a:lnTo>
                <a:lnTo>
                  <a:pt x="0" y="10371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2871165">
            <a:off x="4347232" y="9679519"/>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700000">
            <a:off x="3518199" y="8531919"/>
            <a:ext cx="1190046" cy="1190046"/>
          </a:xfrm>
          <a:custGeom>
            <a:avLst/>
            <a:gdLst/>
            <a:ahLst/>
            <a:cxnLst/>
            <a:rect l="l" t="t" r="r" b="b"/>
            <a:pathLst>
              <a:path w="1190046" h="1190046">
                <a:moveTo>
                  <a:pt x="0" y="0"/>
                </a:moveTo>
                <a:lnTo>
                  <a:pt x="1190046" y="0"/>
                </a:lnTo>
                <a:lnTo>
                  <a:pt x="1190046" y="1190046"/>
                </a:lnTo>
                <a:lnTo>
                  <a:pt x="0" y="1190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7859375" y="-448632"/>
            <a:ext cx="593949" cy="11080454"/>
          </a:xfrm>
          <a:custGeom>
            <a:avLst/>
            <a:gdLst/>
            <a:ahLst/>
            <a:cxnLst/>
            <a:rect l="l" t="t" r="r" b="b"/>
            <a:pathLst>
              <a:path w="593949" h="11080454">
                <a:moveTo>
                  <a:pt x="0" y="0"/>
                </a:moveTo>
                <a:lnTo>
                  <a:pt x="593949" y="0"/>
                </a:lnTo>
                <a:lnTo>
                  <a:pt x="593949" y="11080454"/>
                </a:lnTo>
                <a:lnTo>
                  <a:pt x="0" y="110804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204335" y="8165925"/>
            <a:ext cx="568616" cy="568616"/>
          </a:xfrm>
          <a:custGeom>
            <a:avLst/>
            <a:gdLst/>
            <a:ahLst/>
            <a:cxnLst/>
            <a:rect l="l" t="t" r="r" b="b"/>
            <a:pathLst>
              <a:path w="568616" h="568616">
                <a:moveTo>
                  <a:pt x="0" y="0"/>
                </a:moveTo>
                <a:lnTo>
                  <a:pt x="568616" y="0"/>
                </a:lnTo>
                <a:lnTo>
                  <a:pt x="568616" y="568616"/>
                </a:lnTo>
                <a:lnTo>
                  <a:pt x="0" y="5686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458699" y="2001547"/>
            <a:ext cx="6283906" cy="6283906"/>
          </a:xfrm>
          <a:custGeom>
            <a:avLst/>
            <a:gdLst/>
            <a:ahLst/>
            <a:cxnLst/>
            <a:rect l="l" t="t" r="r" b="b"/>
            <a:pathLst>
              <a:path w="6283906" h="6283906">
                <a:moveTo>
                  <a:pt x="0" y="0"/>
                </a:moveTo>
                <a:lnTo>
                  <a:pt x="6283906" y="0"/>
                </a:lnTo>
                <a:lnTo>
                  <a:pt x="6283906" y="6283906"/>
                </a:lnTo>
                <a:lnTo>
                  <a:pt x="0" y="628390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0" name="Group 10"/>
          <p:cNvGrpSpPr/>
          <p:nvPr/>
        </p:nvGrpSpPr>
        <p:grpSpPr>
          <a:xfrm>
            <a:off x="1107198" y="2650046"/>
            <a:ext cx="4986908" cy="4986908"/>
            <a:chOff x="0" y="0"/>
            <a:chExt cx="6649210" cy="6649210"/>
          </a:xfrm>
        </p:grpSpPr>
        <p:sp>
          <p:nvSpPr>
            <p:cNvPr id="11" name="Freeform 11"/>
            <p:cNvSpPr/>
            <p:nvPr/>
          </p:nvSpPr>
          <p:spPr>
            <a:xfrm>
              <a:off x="0" y="0"/>
              <a:ext cx="6649212" cy="6649212"/>
            </a:xfrm>
            <a:custGeom>
              <a:avLst/>
              <a:gdLst/>
              <a:ahLst/>
              <a:cxnLst/>
              <a:rect l="l" t="t" r="r" b="b"/>
              <a:pathLst>
                <a:path w="6649212" h="6649212">
                  <a:moveTo>
                    <a:pt x="3324606" y="0"/>
                  </a:moveTo>
                  <a:cubicBezTo>
                    <a:pt x="1488059" y="0"/>
                    <a:pt x="0" y="1488059"/>
                    <a:pt x="0" y="3324606"/>
                  </a:cubicBezTo>
                  <a:cubicBezTo>
                    <a:pt x="0" y="5161153"/>
                    <a:pt x="1488059" y="6649212"/>
                    <a:pt x="3324606" y="6649212"/>
                  </a:cubicBezTo>
                  <a:cubicBezTo>
                    <a:pt x="5161153" y="6649212"/>
                    <a:pt x="6649212" y="5161153"/>
                    <a:pt x="6649212" y="3324606"/>
                  </a:cubicBezTo>
                  <a:cubicBezTo>
                    <a:pt x="6649212" y="1488059"/>
                    <a:pt x="5161153" y="0"/>
                    <a:pt x="3324606" y="0"/>
                  </a:cubicBezTo>
                  <a:close/>
                </a:path>
              </a:pathLst>
            </a:custGeom>
            <a:blipFill>
              <a:blip r:embed="rId14"/>
              <a:stretch>
                <a:fillRect l="-25046" r="-25046"/>
              </a:stretch>
            </a:blipFill>
          </p:spPr>
        </p:sp>
      </p:grpSp>
      <p:sp>
        <p:nvSpPr>
          <p:cNvPr id="12" name="TextBox 12"/>
          <p:cNvSpPr txBox="1"/>
          <p:nvPr/>
        </p:nvSpPr>
        <p:spPr>
          <a:xfrm>
            <a:off x="7162800" y="2970399"/>
            <a:ext cx="9866943" cy="4985788"/>
          </a:xfrm>
          <a:prstGeom prst="rect">
            <a:avLst/>
          </a:prstGeom>
        </p:spPr>
        <p:txBody>
          <a:bodyPr lIns="0" tIns="0" rIns="0" bIns="0" rtlCol="0" anchor="t">
            <a:spAutoFit/>
          </a:bodyPr>
          <a:lstStyle/>
          <a:p>
            <a:pPr marL="755659" lvl="1" indent="-377829" algn="just" rtl="1">
              <a:lnSpc>
                <a:spcPts val="4900"/>
              </a:lnSpc>
              <a:buFont typeface="Arial"/>
              <a:buChar char="•"/>
            </a:pPr>
            <a:r>
              <a:rPr lang="ar-EG" sz="3500" dirty="0">
                <a:solidFill>
                  <a:srgbClr val="000000"/>
                </a:solidFill>
                <a:latin typeface="Canva Sans Bold"/>
                <a:ea typeface="Canva Sans Bold"/>
                <a:cs typeface="B Nazanin" panose="00000400000000000000" pitchFamily="2" charset="-78"/>
                <a:sym typeface="Canva Sans Bold"/>
                <a:rtl/>
              </a:rPr>
              <a:t>هوش مصنوعی (</a:t>
            </a:r>
            <a:r>
              <a:rPr lang="en-US" sz="3500" dirty="0">
                <a:solidFill>
                  <a:srgbClr val="000000"/>
                </a:solidFill>
                <a:latin typeface="Canva Sans Bold"/>
                <a:ea typeface="Canva Sans Bold"/>
                <a:cs typeface="B Nazanin" panose="00000400000000000000" pitchFamily="2" charset="-78"/>
                <a:sym typeface="Canva Sans Bold"/>
              </a:rPr>
              <a:t>Artificial Intelligence</a:t>
            </a:r>
            <a:r>
              <a:rPr lang="ar-EG" sz="3500" dirty="0">
                <a:solidFill>
                  <a:srgbClr val="000000"/>
                </a:solidFill>
                <a:latin typeface="Canva Sans Bold"/>
                <a:ea typeface="Canva Sans Bold"/>
                <a:cs typeface="B Nazanin" panose="00000400000000000000" pitchFamily="2" charset="-78"/>
                <a:sym typeface="Canva Sans Bold"/>
                <a:rtl/>
              </a:rPr>
              <a:t>) توانایی یک سیستم برای انجام وظایفی است که معمولاً نیازمند هوش انسانی مانند درک، یادگیری، تفکر و تصمیم‌گیری می‌باشند.</a:t>
            </a:r>
          </a:p>
          <a:p>
            <a:pPr algn="just" rtl="1">
              <a:lnSpc>
                <a:spcPts val="4900"/>
              </a:lnSpc>
            </a:pPr>
            <a:endParaRPr lang="ar-EG" sz="3500" dirty="0">
              <a:solidFill>
                <a:srgbClr val="000000"/>
              </a:solidFill>
              <a:latin typeface="Canva Sans Bold"/>
              <a:ea typeface="Canva Sans Bold"/>
              <a:cs typeface="Canva Sans Bold"/>
              <a:sym typeface="Canva Sans Bold"/>
              <a:rtl/>
            </a:endParaRPr>
          </a:p>
          <a:p>
            <a:pPr marL="755659" lvl="1" indent="-377829" algn="just" rtl="1">
              <a:lnSpc>
                <a:spcPts val="4900"/>
              </a:lnSpc>
              <a:buFont typeface="Arial"/>
              <a:buChar char="•"/>
            </a:pPr>
            <a:r>
              <a:rPr lang="ar-EG" sz="3500" dirty="0">
                <a:solidFill>
                  <a:srgbClr val="000000"/>
                </a:solidFill>
                <a:latin typeface="Canva Sans Bold"/>
                <a:cs typeface="B Nazanin" panose="00000400000000000000" pitchFamily="2" charset="-78"/>
                <a:sym typeface="Canva Sans Bold"/>
                <a:rtl/>
              </a:rPr>
              <a:t>این فناوری با استفاده از الگوریتم‌های پیشرفته و پردازش داده‌ها</a:t>
            </a:r>
            <a:r>
              <a:rPr lang="en-US" sz="3500" dirty="0">
                <a:solidFill>
                  <a:srgbClr val="000000"/>
                </a:solidFill>
                <a:latin typeface="Canva Sans Bold"/>
                <a:cs typeface="B Nazanin" panose="00000400000000000000" pitchFamily="2" charset="-78"/>
                <a:sym typeface="Canva Sans Bold"/>
                <a:rtl/>
              </a:rPr>
              <a:t> </a:t>
            </a:r>
            <a:r>
              <a:rPr lang="ar-EG" sz="3500" dirty="0">
                <a:solidFill>
                  <a:srgbClr val="000000"/>
                </a:solidFill>
                <a:latin typeface="Canva Sans Bold"/>
                <a:cs typeface="B Nazanin" panose="00000400000000000000" pitchFamily="2" charset="-78"/>
                <a:sym typeface="Canva Sans Bold"/>
                <a:rtl/>
              </a:rPr>
              <a:t>قادر است به رفع نیازهای انسان در زمینه‌های مختلف کمک کند و به طور فزاینده‌ای در زندگی روزمره ما نفوذ کرده است.</a:t>
            </a:r>
          </a:p>
          <a:p>
            <a:pPr algn="just">
              <a:lnSpc>
                <a:spcPts val="4900"/>
              </a:lnSpc>
            </a:pPr>
            <a:endParaRPr lang="ar-EG" sz="3500" dirty="0">
              <a:solidFill>
                <a:srgbClr val="000000"/>
              </a:solidFill>
              <a:latin typeface="Canva Sans Bold"/>
              <a:ea typeface="Canva Sans Bold"/>
              <a:cs typeface="Canva Sans Bold"/>
              <a:sym typeface="Canva Sans Bold"/>
              <a:rtl/>
            </a:endParaRPr>
          </a:p>
        </p:txBody>
      </p:sp>
      <p:sp>
        <p:nvSpPr>
          <p:cNvPr id="13" name="TextBox 13"/>
          <p:cNvSpPr txBox="1"/>
          <p:nvPr/>
        </p:nvSpPr>
        <p:spPr>
          <a:xfrm>
            <a:off x="8816679" y="924329"/>
            <a:ext cx="9032186" cy="1077218"/>
          </a:xfrm>
          <a:prstGeom prst="rect">
            <a:avLst/>
          </a:prstGeom>
        </p:spPr>
        <p:txBody>
          <a:bodyPr wrap="square" lIns="0" tIns="0" rIns="0" bIns="0" rtlCol="0" anchor="t">
            <a:spAutoFit/>
          </a:bodyPr>
          <a:lstStyle/>
          <a:p>
            <a:pPr algn="ctr" rtl="1">
              <a:lnSpc>
                <a:spcPts val="7979"/>
              </a:lnSpc>
            </a:pPr>
            <a:r>
              <a:rPr lang="ar-EG" sz="8000" dirty="0">
                <a:solidFill>
                  <a:srgbClr val="4F826F"/>
                </a:solidFill>
                <a:latin typeface="Canva Sans Bold"/>
                <a:cs typeface="B Nazanin" panose="00000400000000000000" pitchFamily="2" charset="-78"/>
                <a:sym typeface="Canva Sans Bold"/>
                <a:rtl/>
              </a:rPr>
              <a:t>هوش مصنوعی چیست </a:t>
            </a:r>
            <a:r>
              <a:rPr lang="ar-EG" sz="4800" dirty="0">
                <a:solidFill>
                  <a:srgbClr val="4F826F"/>
                </a:solidFill>
                <a:latin typeface="Canva Sans Bold"/>
                <a:ea typeface="Canva Sans Bold"/>
                <a:cs typeface="Canva Sans Bold"/>
                <a:sym typeface="Canva Sans Bold"/>
                <a:rtl/>
              </a:rPr>
              <a:t>؟</a:t>
            </a:r>
          </a:p>
        </p:txBody>
      </p:sp>
      <p:sp>
        <p:nvSpPr>
          <p:cNvPr id="14" name="Freeform 5">
            <a:extLst>
              <a:ext uri="{FF2B5EF4-FFF2-40B4-BE49-F238E27FC236}">
                <a16:creationId xmlns:a16="http://schemas.microsoft.com/office/drawing/2014/main" id="{8B72BC33-1F54-C993-CD1C-EF741A1338AF}"/>
              </a:ext>
            </a:extLst>
          </p:cNvPr>
          <p:cNvSpPr/>
          <p:nvPr/>
        </p:nvSpPr>
        <p:spPr>
          <a:xfrm rot="2871165">
            <a:off x="15114874" y="9281176"/>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4598228" y="6378558"/>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479551" y="121631"/>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1292834" y="5943659"/>
            <a:ext cx="1836063" cy="1836063"/>
          </a:xfrm>
          <a:custGeom>
            <a:avLst/>
            <a:gdLst/>
            <a:ahLst/>
            <a:cxnLst/>
            <a:rect l="l" t="t" r="r" b="b"/>
            <a:pathLst>
              <a:path w="1836063" h="1836063">
                <a:moveTo>
                  <a:pt x="0" y="0"/>
                </a:moveTo>
                <a:lnTo>
                  <a:pt x="1836063" y="0"/>
                </a:lnTo>
                <a:lnTo>
                  <a:pt x="1836063" y="1836063"/>
                </a:lnTo>
                <a:lnTo>
                  <a:pt x="0" y="1836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871165">
            <a:off x="475493" y="5471669"/>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871165">
            <a:off x="17830358" y="5234851"/>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871165">
            <a:off x="1815506" y="421219"/>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871165">
            <a:off x="17367202" y="4953492"/>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2700000">
            <a:off x="13901852" y="918879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700000">
            <a:off x="1853802" y="100371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790145" y="6051105"/>
            <a:ext cx="575268" cy="575268"/>
          </a:xfrm>
          <a:custGeom>
            <a:avLst/>
            <a:gdLst/>
            <a:ahLst/>
            <a:cxnLst/>
            <a:rect l="l" t="t" r="r" b="b"/>
            <a:pathLst>
              <a:path w="575268" h="575268">
                <a:moveTo>
                  <a:pt x="0" y="0"/>
                </a:moveTo>
                <a:lnTo>
                  <a:pt x="575268" y="0"/>
                </a:lnTo>
                <a:lnTo>
                  <a:pt x="575268" y="575268"/>
                </a:lnTo>
                <a:lnTo>
                  <a:pt x="0" y="5752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2980528" y="1944372"/>
            <a:ext cx="11860280" cy="5930140"/>
          </a:xfrm>
          <a:custGeom>
            <a:avLst/>
            <a:gdLst/>
            <a:ahLst/>
            <a:cxnLst/>
            <a:rect l="l" t="t" r="r" b="b"/>
            <a:pathLst>
              <a:path w="11860280" h="5930140">
                <a:moveTo>
                  <a:pt x="0" y="0"/>
                </a:moveTo>
                <a:lnTo>
                  <a:pt x="11860280" y="0"/>
                </a:lnTo>
                <a:lnTo>
                  <a:pt x="11860280" y="5930140"/>
                </a:lnTo>
                <a:lnTo>
                  <a:pt x="0" y="5930140"/>
                </a:lnTo>
                <a:lnTo>
                  <a:pt x="0" y="0"/>
                </a:lnTo>
                <a:close/>
              </a:path>
            </a:pathLst>
          </a:custGeom>
          <a:blipFill>
            <a:blip r:embed="rId10"/>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7002275" y="6631632"/>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479551" y="121631"/>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1292834" y="5943659"/>
            <a:ext cx="1836063" cy="1836063"/>
          </a:xfrm>
          <a:custGeom>
            <a:avLst/>
            <a:gdLst/>
            <a:ahLst/>
            <a:cxnLst/>
            <a:rect l="l" t="t" r="r" b="b"/>
            <a:pathLst>
              <a:path w="1836063" h="1836063">
                <a:moveTo>
                  <a:pt x="0" y="0"/>
                </a:moveTo>
                <a:lnTo>
                  <a:pt x="1836063" y="0"/>
                </a:lnTo>
                <a:lnTo>
                  <a:pt x="1836063" y="1836063"/>
                </a:lnTo>
                <a:lnTo>
                  <a:pt x="0" y="1836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871165">
            <a:off x="475493" y="5471669"/>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871165">
            <a:off x="17830358" y="5234851"/>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871165">
            <a:off x="1815506" y="421219"/>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871165">
            <a:off x="17367202" y="4953492"/>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2700000">
            <a:off x="13901852" y="918879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700000">
            <a:off x="1853802" y="100371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790145" y="6051105"/>
            <a:ext cx="575268" cy="575268"/>
          </a:xfrm>
          <a:custGeom>
            <a:avLst/>
            <a:gdLst/>
            <a:ahLst/>
            <a:cxnLst/>
            <a:rect l="l" t="t" r="r" b="b"/>
            <a:pathLst>
              <a:path w="575268" h="575268">
                <a:moveTo>
                  <a:pt x="0" y="0"/>
                </a:moveTo>
                <a:lnTo>
                  <a:pt x="575268" y="0"/>
                </a:lnTo>
                <a:lnTo>
                  <a:pt x="575268" y="575268"/>
                </a:lnTo>
                <a:lnTo>
                  <a:pt x="0" y="5752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4087846" y="673029"/>
            <a:ext cx="11741399" cy="3334476"/>
          </a:xfrm>
          <a:custGeom>
            <a:avLst/>
            <a:gdLst/>
            <a:ahLst/>
            <a:cxnLst/>
            <a:rect l="l" t="t" r="r" b="b"/>
            <a:pathLst>
              <a:path w="11741399" h="3334476">
                <a:moveTo>
                  <a:pt x="0" y="0"/>
                </a:moveTo>
                <a:lnTo>
                  <a:pt x="11741399" y="0"/>
                </a:lnTo>
                <a:lnTo>
                  <a:pt x="11741399" y="3334476"/>
                </a:lnTo>
                <a:lnTo>
                  <a:pt x="0" y="3334476"/>
                </a:lnTo>
                <a:lnTo>
                  <a:pt x="0" y="0"/>
                </a:lnTo>
                <a:close/>
              </a:path>
            </a:pathLst>
          </a:custGeom>
          <a:blipFill>
            <a:blip r:embed="rId10"/>
            <a:stretch>
              <a:fillRect/>
            </a:stretch>
          </a:blipFill>
        </p:spPr>
      </p:sp>
      <p:sp>
        <p:nvSpPr>
          <p:cNvPr id="13" name="Freeform 13"/>
          <p:cNvSpPr/>
          <p:nvPr/>
        </p:nvSpPr>
        <p:spPr>
          <a:xfrm>
            <a:off x="5407660" y="3768673"/>
            <a:ext cx="7939309" cy="6351448"/>
          </a:xfrm>
          <a:custGeom>
            <a:avLst/>
            <a:gdLst/>
            <a:ahLst/>
            <a:cxnLst/>
            <a:rect l="l" t="t" r="r" b="b"/>
            <a:pathLst>
              <a:path w="7939309" h="6351448">
                <a:moveTo>
                  <a:pt x="0" y="0"/>
                </a:moveTo>
                <a:lnTo>
                  <a:pt x="7939308" y="0"/>
                </a:lnTo>
                <a:lnTo>
                  <a:pt x="7939308" y="6351447"/>
                </a:lnTo>
                <a:lnTo>
                  <a:pt x="0" y="6351447"/>
                </a:lnTo>
                <a:lnTo>
                  <a:pt x="0" y="0"/>
                </a:lnTo>
                <a:close/>
              </a:path>
            </a:pathLst>
          </a:custGeom>
          <a:blipFill>
            <a:blip r:embed="rId11"/>
            <a:stretch>
              <a:fillRect/>
            </a:stretch>
          </a:blipFill>
        </p:spPr>
        <p:txBody>
          <a:bodyPr/>
          <a:lstStyle/>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7002275" y="6631632"/>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479551" y="121631"/>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1292834" y="5943659"/>
            <a:ext cx="1836063" cy="1836063"/>
          </a:xfrm>
          <a:custGeom>
            <a:avLst/>
            <a:gdLst/>
            <a:ahLst/>
            <a:cxnLst/>
            <a:rect l="l" t="t" r="r" b="b"/>
            <a:pathLst>
              <a:path w="1836063" h="1836063">
                <a:moveTo>
                  <a:pt x="0" y="0"/>
                </a:moveTo>
                <a:lnTo>
                  <a:pt x="1836063" y="0"/>
                </a:lnTo>
                <a:lnTo>
                  <a:pt x="1836063" y="1836063"/>
                </a:lnTo>
                <a:lnTo>
                  <a:pt x="0" y="1836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871165">
            <a:off x="475493" y="5471669"/>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871165">
            <a:off x="17830358" y="5234851"/>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871165">
            <a:off x="1815506" y="421219"/>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871165">
            <a:off x="17367202" y="4953492"/>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2700000">
            <a:off x="13901852" y="918879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700000">
            <a:off x="1853802" y="100371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790145" y="6051105"/>
            <a:ext cx="575268" cy="575268"/>
          </a:xfrm>
          <a:custGeom>
            <a:avLst/>
            <a:gdLst/>
            <a:ahLst/>
            <a:cxnLst/>
            <a:rect l="l" t="t" r="r" b="b"/>
            <a:pathLst>
              <a:path w="575268" h="575268">
                <a:moveTo>
                  <a:pt x="0" y="0"/>
                </a:moveTo>
                <a:lnTo>
                  <a:pt x="575268" y="0"/>
                </a:lnTo>
                <a:lnTo>
                  <a:pt x="575268" y="575268"/>
                </a:lnTo>
                <a:lnTo>
                  <a:pt x="0" y="5752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4135427" y="1744919"/>
            <a:ext cx="11485552" cy="5783635"/>
          </a:xfrm>
          <a:prstGeom prst="rect">
            <a:avLst/>
          </a:prstGeom>
        </p:spPr>
        <p:txBody>
          <a:bodyPr lIns="0" tIns="0" rIns="0" bIns="0" rtlCol="0" anchor="t">
            <a:spAutoFit/>
          </a:bodyPr>
          <a:lstStyle/>
          <a:p>
            <a:pPr marL="625199" lvl="1" indent="-312599" algn="just" rtl="1">
              <a:lnSpc>
                <a:spcPts val="4054"/>
              </a:lnSpc>
              <a:buFont typeface="Arial"/>
              <a:buChar char="•"/>
            </a:pPr>
            <a:r>
              <a:rPr lang="ar-EG" sz="3600" b="1" dirty="0">
                <a:solidFill>
                  <a:schemeClr val="accent3">
                    <a:lumMod val="75000"/>
                  </a:schemeClr>
                </a:solidFill>
                <a:latin typeface="Canva Sans Bold"/>
                <a:ea typeface="Canva Sans Bold"/>
                <a:cs typeface="B Nazanin" panose="00000400000000000000" pitchFamily="2" charset="-78"/>
                <a:sym typeface="Canva Sans Bold"/>
                <a:rtl/>
              </a:rPr>
              <a:t>مزیت‌ها</a:t>
            </a:r>
            <a:endParaRPr lang="ar-EG" sz="2895" b="1" dirty="0">
              <a:solidFill>
                <a:schemeClr val="accent3">
                  <a:lumMod val="75000"/>
                </a:schemeClr>
              </a:solidFill>
              <a:latin typeface="Canva Sans Bold"/>
              <a:ea typeface="Canva Sans Bold"/>
              <a:cs typeface="B Nazanin" panose="00000400000000000000" pitchFamily="2" charset="-78"/>
              <a:sym typeface="Canva Sans Bold"/>
              <a:rtl/>
            </a:endParaRPr>
          </a:p>
          <a:p>
            <a:pPr algn="just" rtl="1">
              <a:lnSpc>
                <a:spcPts val="4054"/>
              </a:lnSpc>
            </a:pPr>
            <a:endParaRPr lang="ar-EG" sz="2895" dirty="0">
              <a:solidFill>
                <a:srgbClr val="000000"/>
              </a:solidFill>
              <a:latin typeface="Canva Sans Bold"/>
              <a:ea typeface="Canva Sans Bold"/>
              <a:cs typeface="B Nazanin" panose="00000400000000000000" pitchFamily="2" charset="-78"/>
              <a:sym typeface="Canva Sans Bold"/>
              <a:rtl/>
            </a:endParaRPr>
          </a:p>
          <a:p>
            <a:pPr marL="625199" lvl="1" indent="-312599" algn="just" rtl="1">
              <a:lnSpc>
                <a:spcPts val="4054"/>
              </a:lnSpc>
              <a:buAutoNum type="arabicPeriod"/>
            </a:pPr>
            <a:r>
              <a:rPr lang="fa-IR" sz="2895" dirty="0">
                <a:solidFill>
                  <a:srgbClr val="000000"/>
                </a:solidFill>
                <a:latin typeface="Canva Sans Bold"/>
                <a:ea typeface="Canva Sans Bold"/>
                <a:cs typeface="B Nazanin" panose="00000400000000000000" pitchFamily="2" charset="-78"/>
                <a:sym typeface="Canva Sans Bold"/>
                <a:rtl/>
              </a:rPr>
              <a:t>    </a:t>
            </a:r>
            <a:r>
              <a:rPr lang="ar-EG" sz="2895" dirty="0">
                <a:solidFill>
                  <a:srgbClr val="000000"/>
                </a:solidFill>
                <a:latin typeface="Canva Sans Bold"/>
                <a:ea typeface="Canva Sans Bold"/>
                <a:cs typeface="B Nazanin" panose="00000400000000000000" pitchFamily="2" charset="-78"/>
                <a:sym typeface="Canva Sans Bold"/>
                <a:rtl/>
              </a:rPr>
              <a:t>الگوریتم </a:t>
            </a:r>
            <a:r>
              <a:rPr lang="en-US" sz="2895" dirty="0">
                <a:solidFill>
                  <a:srgbClr val="000000"/>
                </a:solidFill>
                <a:latin typeface="Canva Sans Bold"/>
                <a:ea typeface="Canva Sans Bold"/>
                <a:cs typeface="B Nazanin" panose="00000400000000000000" pitchFamily="2" charset="-78"/>
                <a:sym typeface="Canva Sans Bold"/>
              </a:rPr>
              <a:t>UCS</a:t>
            </a:r>
            <a:r>
              <a:rPr lang="ar-EG" sz="2895" dirty="0">
                <a:solidFill>
                  <a:srgbClr val="000000"/>
                </a:solidFill>
                <a:latin typeface="Canva Sans Bold"/>
                <a:ea typeface="Canva Sans Bold"/>
                <a:cs typeface="B Nazanin" panose="00000400000000000000" pitchFamily="2" charset="-78"/>
                <a:sym typeface="Canva Sans Bold"/>
                <a:rtl/>
              </a:rPr>
              <a:t> در صورتی کامل است که موقعیت‌ها متناهی بوده و حلقه‌ای با وزن صفر نیز </a:t>
            </a:r>
            <a:r>
              <a:rPr lang="fa-IR" sz="2895" dirty="0">
                <a:solidFill>
                  <a:srgbClr val="000000"/>
                </a:solidFill>
                <a:latin typeface="Canva Sans Bold"/>
                <a:ea typeface="Canva Sans Bold"/>
                <a:cs typeface="B Nazanin" panose="00000400000000000000" pitchFamily="2" charset="-78"/>
                <a:sym typeface="Canva Sans Bold"/>
                <a:rtl/>
              </a:rPr>
              <a:t>    </a:t>
            </a:r>
            <a:r>
              <a:rPr lang="ar-EG" sz="2895" dirty="0">
                <a:solidFill>
                  <a:srgbClr val="000000"/>
                </a:solidFill>
                <a:latin typeface="Canva Sans Bold"/>
                <a:ea typeface="Canva Sans Bold"/>
                <a:cs typeface="B Nazanin" panose="00000400000000000000" pitchFamily="2" charset="-78"/>
                <a:sym typeface="Canva Sans Bold"/>
                <a:rtl/>
              </a:rPr>
              <a:t>وجود نداشته باشد.</a:t>
            </a:r>
          </a:p>
          <a:p>
            <a:pPr marL="625199" lvl="1" indent="-312599" algn="just" rtl="1">
              <a:lnSpc>
                <a:spcPts val="4054"/>
              </a:lnSpc>
              <a:buAutoNum type="arabicPeriod"/>
            </a:pPr>
            <a:r>
              <a:rPr lang="fa-IR" sz="2895" dirty="0">
                <a:solidFill>
                  <a:srgbClr val="000000"/>
                </a:solidFill>
                <a:latin typeface="Canva Sans Bold"/>
                <a:ea typeface="Canva Sans Bold"/>
                <a:cs typeface="B Nazanin" panose="00000400000000000000" pitchFamily="2" charset="-78"/>
                <a:sym typeface="Canva Sans Bold"/>
                <a:rtl/>
              </a:rPr>
              <a:t>    </a:t>
            </a:r>
            <a:r>
              <a:rPr lang="ar-EG" sz="2895" dirty="0">
                <a:solidFill>
                  <a:srgbClr val="000000"/>
                </a:solidFill>
                <a:latin typeface="Canva Sans Bold"/>
                <a:ea typeface="Canva Sans Bold"/>
                <a:cs typeface="B Nazanin" panose="00000400000000000000" pitchFamily="2" charset="-78"/>
                <a:sym typeface="Canva Sans Bold"/>
                <a:rtl/>
              </a:rPr>
              <a:t>الگوریتم </a:t>
            </a:r>
            <a:r>
              <a:rPr lang="en-US" sz="2895" dirty="0">
                <a:solidFill>
                  <a:srgbClr val="000000"/>
                </a:solidFill>
                <a:latin typeface="Canva Sans Bold"/>
                <a:ea typeface="Canva Sans Bold"/>
                <a:cs typeface="B Nazanin" panose="00000400000000000000" pitchFamily="2" charset="-78"/>
                <a:sym typeface="Canva Sans Bold"/>
              </a:rPr>
              <a:t>UCS</a:t>
            </a:r>
            <a:r>
              <a:rPr lang="ar-EG" sz="2895" dirty="0">
                <a:solidFill>
                  <a:srgbClr val="000000"/>
                </a:solidFill>
                <a:latin typeface="Canva Sans Bold"/>
                <a:ea typeface="Canva Sans Bold"/>
                <a:cs typeface="B Nazanin" panose="00000400000000000000" pitchFamily="2" charset="-78"/>
                <a:sym typeface="Canva Sans Bold"/>
                <a:rtl/>
              </a:rPr>
              <a:t> بهینه است؛ اگر هزینه منفی وجود نداشته باشد.</a:t>
            </a:r>
          </a:p>
          <a:p>
            <a:pPr algn="just" rtl="1">
              <a:lnSpc>
                <a:spcPts val="4054"/>
              </a:lnSpc>
            </a:pPr>
            <a:endParaRPr lang="ar-EG" sz="2895" dirty="0">
              <a:solidFill>
                <a:srgbClr val="000000"/>
              </a:solidFill>
              <a:latin typeface="Canva Sans Bold"/>
              <a:ea typeface="Canva Sans Bold"/>
              <a:cs typeface="B Nazanin" panose="00000400000000000000" pitchFamily="2" charset="-78"/>
              <a:sym typeface="Canva Sans Bold"/>
              <a:rtl/>
            </a:endParaRPr>
          </a:p>
          <a:p>
            <a:pPr marL="625199" lvl="1" indent="-312599" algn="just" rtl="1">
              <a:lnSpc>
                <a:spcPts val="4054"/>
              </a:lnSpc>
              <a:buFont typeface="Arial"/>
              <a:buChar char="•"/>
            </a:pPr>
            <a:r>
              <a:rPr lang="ar-EG" sz="3600" b="1" dirty="0">
                <a:solidFill>
                  <a:schemeClr val="accent3">
                    <a:lumMod val="75000"/>
                  </a:schemeClr>
                </a:solidFill>
                <a:latin typeface="Canva Sans Bold"/>
                <a:cs typeface="B Nazanin" panose="00000400000000000000" pitchFamily="2" charset="-78"/>
                <a:sym typeface="Canva Sans Bold"/>
                <a:rtl/>
              </a:rPr>
              <a:t>معایب </a:t>
            </a:r>
          </a:p>
          <a:p>
            <a:pPr algn="just" rtl="1">
              <a:lnSpc>
                <a:spcPts val="4054"/>
              </a:lnSpc>
            </a:pPr>
            <a:endParaRPr lang="ar-EG" sz="2895" dirty="0">
              <a:solidFill>
                <a:srgbClr val="000000"/>
              </a:solidFill>
              <a:latin typeface="Canva Sans Bold"/>
              <a:ea typeface="Canva Sans Bold"/>
              <a:cs typeface="B Nazanin" panose="00000400000000000000" pitchFamily="2" charset="-78"/>
              <a:sym typeface="Canva Sans Bold"/>
              <a:rtl/>
            </a:endParaRPr>
          </a:p>
          <a:p>
            <a:pPr marL="625199" lvl="1" indent="-312599" algn="just" rtl="1">
              <a:lnSpc>
                <a:spcPts val="4054"/>
              </a:lnSpc>
              <a:buAutoNum type="arabicPeriod"/>
            </a:pPr>
            <a:r>
              <a:rPr lang="fa-IR" sz="2895" dirty="0">
                <a:solidFill>
                  <a:srgbClr val="000000"/>
                </a:solidFill>
                <a:latin typeface="Canva Sans Bold"/>
                <a:ea typeface="Canva Sans Bold"/>
                <a:cs typeface="B Nazanin" panose="00000400000000000000" pitchFamily="2" charset="-78"/>
                <a:sym typeface="Canva Sans Bold"/>
                <a:rtl/>
              </a:rPr>
              <a:t>    </a:t>
            </a:r>
            <a:r>
              <a:rPr lang="ar-EG" sz="2895" dirty="0">
                <a:solidFill>
                  <a:srgbClr val="000000"/>
                </a:solidFill>
                <a:latin typeface="Canva Sans Bold"/>
                <a:ea typeface="Canva Sans Bold"/>
                <a:cs typeface="B Nazanin" panose="00000400000000000000" pitchFamily="2" charset="-78"/>
                <a:sym typeface="Canva Sans Bold"/>
                <a:rtl/>
              </a:rPr>
              <a:t>پیمایش تمامی گره‌ها در هر جهت ممکن</a:t>
            </a:r>
          </a:p>
          <a:p>
            <a:pPr marL="625199" lvl="1" indent="-312599" algn="just" rtl="1">
              <a:lnSpc>
                <a:spcPts val="4054"/>
              </a:lnSpc>
              <a:buAutoNum type="arabicPeriod"/>
            </a:pPr>
            <a:r>
              <a:rPr lang="fa-IR" sz="2895" dirty="0">
                <a:solidFill>
                  <a:srgbClr val="000000"/>
                </a:solidFill>
                <a:latin typeface="Canva Sans Bold"/>
                <a:ea typeface="Canva Sans Bold"/>
                <a:cs typeface="B Nazanin" panose="00000400000000000000" pitchFamily="2" charset="-78"/>
                <a:sym typeface="Canva Sans Bold"/>
                <a:rtl/>
              </a:rPr>
              <a:t>    </a:t>
            </a:r>
            <a:r>
              <a:rPr lang="ar-EG" sz="2895" dirty="0">
                <a:solidFill>
                  <a:srgbClr val="000000"/>
                </a:solidFill>
                <a:latin typeface="Canva Sans Bold"/>
                <a:ea typeface="Canva Sans Bold"/>
                <a:cs typeface="B Nazanin" panose="00000400000000000000" pitchFamily="2" charset="-78"/>
                <a:sym typeface="Canva Sans Bold"/>
                <a:rtl/>
              </a:rPr>
              <a:t>نداشتن اطلاعات کافی درباره موقعیت هدف</a:t>
            </a:r>
          </a:p>
          <a:p>
            <a:pPr algn="just" rtl="1">
              <a:lnSpc>
                <a:spcPts val="4054"/>
              </a:lnSpc>
            </a:pPr>
            <a:endParaRPr lang="ar-EG" sz="2895" dirty="0">
              <a:solidFill>
                <a:srgbClr val="000000"/>
              </a:solidFill>
              <a:latin typeface="Canva Sans Bold"/>
              <a:ea typeface="Canva Sans Bold"/>
              <a:cs typeface="B Nazanin" panose="00000400000000000000" pitchFamily="2" charset="-78"/>
              <a:sym typeface="Canva Sans Bold"/>
              <a:rtl/>
            </a:endParaRPr>
          </a:p>
        </p:txBody>
      </p:sp>
      <p:sp>
        <p:nvSpPr>
          <p:cNvPr id="13" name="Freeform 13"/>
          <p:cNvSpPr/>
          <p:nvPr/>
        </p:nvSpPr>
        <p:spPr>
          <a:xfrm>
            <a:off x="1899112" y="4833174"/>
            <a:ext cx="5090188" cy="5090188"/>
          </a:xfrm>
          <a:custGeom>
            <a:avLst/>
            <a:gdLst/>
            <a:ahLst/>
            <a:cxnLst/>
            <a:rect l="l" t="t" r="r" b="b"/>
            <a:pathLst>
              <a:path w="5090188" h="5090188">
                <a:moveTo>
                  <a:pt x="0" y="0"/>
                </a:moveTo>
                <a:lnTo>
                  <a:pt x="5090188" y="0"/>
                </a:lnTo>
                <a:lnTo>
                  <a:pt x="5090188" y="5090188"/>
                </a:lnTo>
                <a:lnTo>
                  <a:pt x="0" y="50901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4" name="Group 14"/>
          <p:cNvGrpSpPr/>
          <p:nvPr/>
        </p:nvGrpSpPr>
        <p:grpSpPr>
          <a:xfrm>
            <a:off x="2424419" y="5358481"/>
            <a:ext cx="4039573" cy="4039573"/>
            <a:chOff x="0" y="0"/>
            <a:chExt cx="6649210" cy="6649210"/>
          </a:xfrm>
        </p:grpSpPr>
        <p:sp>
          <p:nvSpPr>
            <p:cNvPr id="15" name="Freeform 15"/>
            <p:cNvSpPr/>
            <p:nvPr/>
          </p:nvSpPr>
          <p:spPr>
            <a:xfrm>
              <a:off x="0" y="0"/>
              <a:ext cx="6649212" cy="6649212"/>
            </a:xfrm>
            <a:custGeom>
              <a:avLst/>
              <a:gdLst/>
              <a:ahLst/>
              <a:cxnLst/>
              <a:rect l="l" t="t" r="r" b="b"/>
              <a:pathLst>
                <a:path w="6649212" h="6649212">
                  <a:moveTo>
                    <a:pt x="3324606" y="0"/>
                  </a:moveTo>
                  <a:cubicBezTo>
                    <a:pt x="1488059" y="0"/>
                    <a:pt x="0" y="1488059"/>
                    <a:pt x="0" y="3324606"/>
                  </a:cubicBezTo>
                  <a:cubicBezTo>
                    <a:pt x="0" y="5161153"/>
                    <a:pt x="1488059" y="6649212"/>
                    <a:pt x="3324606" y="6649212"/>
                  </a:cubicBezTo>
                  <a:cubicBezTo>
                    <a:pt x="5161153" y="6649212"/>
                    <a:pt x="6649212" y="5161153"/>
                    <a:pt x="6649212" y="3324606"/>
                  </a:cubicBezTo>
                  <a:cubicBezTo>
                    <a:pt x="6649212" y="1488059"/>
                    <a:pt x="5161153" y="0"/>
                    <a:pt x="3324606" y="0"/>
                  </a:cubicBezTo>
                  <a:close/>
                </a:path>
              </a:pathLst>
            </a:custGeom>
            <a:blipFill>
              <a:blip r:embed="rId12"/>
              <a:stretch>
                <a:fillRect l="-16666" r="-16666"/>
              </a:stretch>
            </a:blipFill>
          </p:spPr>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7002275" y="6631632"/>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479551" y="121631"/>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1292834" y="5943659"/>
            <a:ext cx="1836063" cy="1836063"/>
          </a:xfrm>
          <a:custGeom>
            <a:avLst/>
            <a:gdLst/>
            <a:ahLst/>
            <a:cxnLst/>
            <a:rect l="l" t="t" r="r" b="b"/>
            <a:pathLst>
              <a:path w="1836063" h="1836063">
                <a:moveTo>
                  <a:pt x="0" y="0"/>
                </a:moveTo>
                <a:lnTo>
                  <a:pt x="1836063" y="0"/>
                </a:lnTo>
                <a:lnTo>
                  <a:pt x="1836063" y="1836063"/>
                </a:lnTo>
                <a:lnTo>
                  <a:pt x="0" y="1836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871165">
            <a:off x="475493" y="5471669"/>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871165">
            <a:off x="17830358" y="5234851"/>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871165">
            <a:off x="1815506" y="421219"/>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871165">
            <a:off x="17367202" y="4953492"/>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2700000">
            <a:off x="15991793" y="9441872"/>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700000">
            <a:off x="1853802" y="100371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790145" y="6051105"/>
            <a:ext cx="575268" cy="575268"/>
          </a:xfrm>
          <a:custGeom>
            <a:avLst/>
            <a:gdLst/>
            <a:ahLst/>
            <a:cxnLst/>
            <a:rect l="l" t="t" r="r" b="b"/>
            <a:pathLst>
              <a:path w="575268" h="575268">
                <a:moveTo>
                  <a:pt x="0" y="0"/>
                </a:moveTo>
                <a:lnTo>
                  <a:pt x="575268" y="0"/>
                </a:lnTo>
                <a:lnTo>
                  <a:pt x="575268" y="575268"/>
                </a:lnTo>
                <a:lnTo>
                  <a:pt x="0" y="5752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3506616" y="1560445"/>
            <a:ext cx="12823631" cy="6309420"/>
          </a:xfrm>
          <a:prstGeom prst="rect">
            <a:avLst/>
          </a:prstGeom>
        </p:spPr>
        <p:txBody>
          <a:bodyPr lIns="0" tIns="0" rIns="0" bIns="0" rtlCol="0" anchor="t">
            <a:spAutoFit/>
          </a:bodyPr>
          <a:lstStyle/>
          <a:p>
            <a:pPr algn="just" rtl="1">
              <a:lnSpc>
                <a:spcPts val="4054"/>
              </a:lnSpc>
            </a:pPr>
            <a:endParaRPr dirty="0">
              <a:cs typeface="B Nazanin" panose="00000400000000000000" pitchFamily="2" charset="-78"/>
            </a:endParaRPr>
          </a:p>
          <a:p>
            <a:pPr marL="312600" lvl="1" algn="just" rtl="1">
              <a:lnSpc>
                <a:spcPts val="4054"/>
              </a:lnSpc>
            </a:pPr>
            <a:r>
              <a:rPr lang="ar-EG" sz="2895" dirty="0">
                <a:solidFill>
                  <a:srgbClr val="000000"/>
                </a:solidFill>
                <a:latin typeface="Canva Sans Bold"/>
                <a:ea typeface="Canva Sans Bold"/>
                <a:cs typeface="B Nazanin" panose="00000400000000000000" pitchFamily="2" charset="-78"/>
                <a:sym typeface="Canva Sans Bold"/>
                <a:rtl/>
              </a:rPr>
              <a:t>الگوریتم‌های جستجوی آگاهانه، اطلاعاتی درباره موقعیت هدف در اختیار دارند که به آن‌ها در انجام فرایند جستجوی موثر کمک می‌کند. به این اطلاعات اضافه «</a:t>
            </a:r>
            <a:r>
              <a:rPr lang="fa-IR" sz="2895" b="1" dirty="0">
                <a:solidFill>
                  <a:schemeClr val="bg2">
                    <a:lumMod val="50000"/>
                  </a:schemeClr>
                </a:solidFill>
                <a:latin typeface="Canva Sans Bold"/>
                <a:ea typeface="Canva Sans Bold"/>
                <a:cs typeface="B Nazanin" panose="00000400000000000000" pitchFamily="2" charset="-78"/>
                <a:sym typeface="Canva Sans Bold"/>
                <a:rtl/>
              </a:rPr>
              <a:t>اکتشافی</a:t>
            </a:r>
            <a:r>
              <a:rPr lang="ar-EG" sz="2895" dirty="0">
                <a:solidFill>
                  <a:srgbClr val="000000"/>
                </a:solidFill>
                <a:latin typeface="Canva Sans Bold"/>
                <a:ea typeface="Canva Sans Bold"/>
                <a:cs typeface="B Nazanin" panose="00000400000000000000" pitchFamily="2" charset="-78"/>
                <a:sym typeface="Canva Sans Bold"/>
                <a:rtl/>
              </a:rPr>
              <a:t>» (</a:t>
            </a:r>
            <a:r>
              <a:rPr lang="en-US" sz="2895" dirty="0">
                <a:solidFill>
                  <a:srgbClr val="000000"/>
                </a:solidFill>
                <a:latin typeface="Canva Sans Bold"/>
                <a:ea typeface="Canva Sans Bold"/>
                <a:cs typeface="B Nazanin" panose="00000400000000000000" pitchFamily="2" charset="-78"/>
                <a:sym typeface="Canva Sans Bold"/>
              </a:rPr>
              <a:t>Heuristic</a:t>
            </a:r>
            <a:r>
              <a:rPr lang="ar-EG" sz="2895" dirty="0">
                <a:solidFill>
                  <a:srgbClr val="000000"/>
                </a:solidFill>
                <a:latin typeface="Canva Sans Bold"/>
                <a:ea typeface="Canva Sans Bold"/>
                <a:cs typeface="B Nazanin" panose="00000400000000000000" pitchFamily="2" charset="-78"/>
                <a:sym typeface="Canva Sans Bold"/>
                <a:rtl/>
              </a:rPr>
              <a:t>) گفته می‌شود.</a:t>
            </a:r>
          </a:p>
          <a:p>
            <a:pPr algn="just" rtl="1">
              <a:lnSpc>
                <a:spcPts val="4054"/>
              </a:lnSpc>
            </a:pPr>
            <a:endParaRPr lang="ar-EG" sz="2895" dirty="0">
              <a:solidFill>
                <a:srgbClr val="000000"/>
              </a:solidFill>
              <a:latin typeface="Canva Sans Bold"/>
              <a:ea typeface="Canva Sans Bold"/>
              <a:cs typeface="B Nazanin" panose="00000400000000000000" pitchFamily="2" charset="-78"/>
              <a:sym typeface="Canva Sans Bold"/>
              <a:rtl/>
            </a:endParaRPr>
          </a:p>
          <a:p>
            <a:pPr marL="625199" lvl="1" indent="-312599" algn="just" rtl="1">
              <a:lnSpc>
                <a:spcPts val="4054"/>
              </a:lnSpc>
              <a:buFont typeface="Arial"/>
              <a:buChar char="•"/>
            </a:pPr>
            <a:r>
              <a:rPr lang="ar-EG" sz="2895" dirty="0">
                <a:solidFill>
                  <a:srgbClr val="000000"/>
                </a:solidFill>
                <a:latin typeface="Canva Sans Bold"/>
                <a:ea typeface="Canva Sans Bold"/>
                <a:cs typeface="B Nazanin" panose="00000400000000000000" pitchFamily="2" charset="-78"/>
                <a:sym typeface="Canva Sans Bold"/>
                <a:rtl/>
              </a:rPr>
              <a:t>روش «جستجوی حریصانه» (</a:t>
            </a:r>
            <a:r>
              <a:rPr lang="en-US" sz="2895" dirty="0">
                <a:solidFill>
                  <a:srgbClr val="000000"/>
                </a:solidFill>
                <a:latin typeface="Canva Sans Bold"/>
                <a:ea typeface="Canva Sans Bold"/>
                <a:cs typeface="B Nazanin" panose="00000400000000000000" pitchFamily="2" charset="-78"/>
                <a:sym typeface="Canva Sans Bold"/>
              </a:rPr>
              <a:t>Greedy Search</a:t>
            </a:r>
            <a:r>
              <a:rPr lang="ar-EG" sz="2895" dirty="0">
                <a:solidFill>
                  <a:srgbClr val="000000"/>
                </a:solidFill>
                <a:latin typeface="Canva Sans Bold"/>
                <a:ea typeface="Canva Sans Bold"/>
                <a:cs typeface="B Nazanin" panose="00000400000000000000" pitchFamily="2" charset="-78"/>
                <a:sym typeface="Canva Sans Bold"/>
                <a:rtl/>
              </a:rPr>
              <a:t>)</a:t>
            </a:r>
          </a:p>
          <a:p>
            <a:pPr marL="625199" lvl="1" indent="-312599" algn="just" rtl="1">
              <a:lnSpc>
                <a:spcPts val="4054"/>
              </a:lnSpc>
              <a:buFont typeface="Arial"/>
              <a:buChar char="•"/>
            </a:pPr>
            <a:r>
              <a:rPr lang="ar-EG" sz="2895" dirty="0">
                <a:solidFill>
                  <a:srgbClr val="000000"/>
                </a:solidFill>
                <a:latin typeface="Canva Sans Bold"/>
                <a:ea typeface="Canva Sans Bold"/>
                <a:cs typeface="B Nazanin" panose="00000400000000000000" pitchFamily="2" charset="-78"/>
                <a:sym typeface="Canva Sans Bold"/>
                <a:rtl/>
              </a:rPr>
              <a:t>روش جستجوی درخت </a:t>
            </a:r>
            <a:r>
              <a:rPr lang="en-US" sz="2895" dirty="0">
                <a:solidFill>
                  <a:srgbClr val="000000"/>
                </a:solidFill>
                <a:latin typeface="Canva Sans Bold"/>
                <a:ea typeface="Canva Sans Bold"/>
                <a:cs typeface="B Nazanin" panose="00000400000000000000" pitchFamily="2" charset="-78"/>
                <a:sym typeface="Canva Sans Bold"/>
              </a:rPr>
              <a:t>A</a:t>
            </a:r>
            <a:r>
              <a:rPr lang="en-US" sz="2895" dirty="0">
                <a:solidFill>
                  <a:srgbClr val="000000"/>
                </a:solidFill>
                <a:latin typeface="Canva Sans Bold"/>
                <a:ea typeface="Canva Sans Bold"/>
                <a:cs typeface="B Nazanin" panose="00000400000000000000" pitchFamily="2" charset="-78"/>
                <a:sym typeface="Canva Sans Bold"/>
                <a:rtl/>
              </a:rPr>
              <a:t>*</a:t>
            </a:r>
            <a:endParaRPr lang="ar-EG" sz="2895" dirty="0">
              <a:solidFill>
                <a:srgbClr val="000000"/>
              </a:solidFill>
              <a:latin typeface="Canva Sans Bold"/>
              <a:ea typeface="Canva Sans Bold"/>
              <a:cs typeface="B Nazanin" panose="00000400000000000000" pitchFamily="2" charset="-78"/>
              <a:sym typeface="Canva Sans Bold"/>
              <a:rtl/>
            </a:endParaRPr>
          </a:p>
          <a:p>
            <a:pPr marL="625199" lvl="1" indent="-312599" algn="just" rtl="1">
              <a:lnSpc>
                <a:spcPts val="4054"/>
              </a:lnSpc>
              <a:buFont typeface="Arial"/>
              <a:buChar char="•"/>
            </a:pPr>
            <a:r>
              <a:rPr lang="ar-EG" sz="2895" dirty="0">
                <a:solidFill>
                  <a:srgbClr val="000000"/>
                </a:solidFill>
                <a:latin typeface="Canva Sans Bold"/>
                <a:ea typeface="Canva Sans Bold"/>
                <a:cs typeface="B Nazanin" panose="00000400000000000000" pitchFamily="2" charset="-78"/>
                <a:sym typeface="Canva Sans Bold"/>
                <a:rtl/>
              </a:rPr>
              <a:t>روش جستجوی گراف </a:t>
            </a:r>
            <a:r>
              <a:rPr lang="en-US" sz="2895" dirty="0">
                <a:solidFill>
                  <a:srgbClr val="000000"/>
                </a:solidFill>
                <a:latin typeface="Canva Sans Bold"/>
                <a:ea typeface="Canva Sans Bold"/>
                <a:cs typeface="B Nazanin" panose="00000400000000000000" pitchFamily="2" charset="-78"/>
                <a:sym typeface="Canva Sans Bold"/>
              </a:rPr>
              <a:t>A*</a:t>
            </a:r>
          </a:p>
          <a:p>
            <a:pPr marL="312600" lvl="1" algn="just" rtl="1">
              <a:lnSpc>
                <a:spcPts val="4054"/>
              </a:lnSpc>
            </a:pPr>
            <a:endParaRPr lang="ar-EG" sz="2895" dirty="0">
              <a:solidFill>
                <a:srgbClr val="000000"/>
              </a:solidFill>
              <a:latin typeface="Canva Sans Bold"/>
              <a:ea typeface="Canva Sans Bold"/>
              <a:cs typeface="B Nazanin" panose="00000400000000000000" pitchFamily="2" charset="-78"/>
              <a:sym typeface="Canva Sans Bold"/>
              <a:rtl/>
            </a:endParaRPr>
          </a:p>
          <a:p>
            <a:pPr marL="312600" lvl="1" algn="just" rtl="1">
              <a:lnSpc>
                <a:spcPts val="4054"/>
              </a:lnSpc>
            </a:pPr>
            <a:r>
              <a:rPr lang="ar-EG" sz="2895" dirty="0">
                <a:solidFill>
                  <a:srgbClr val="000000"/>
                </a:solidFill>
                <a:latin typeface="Canva Sans Bold"/>
                <a:ea typeface="Canva Sans Bold"/>
                <a:cs typeface="B Nazanin" panose="00000400000000000000" pitchFamily="2" charset="-78"/>
                <a:sym typeface="Canva Sans Bold"/>
                <a:rtl/>
              </a:rPr>
              <a:t>در جستجوی آگاهانه، تابع هیوریستیک، </a:t>
            </a:r>
            <a:r>
              <a:rPr lang="ar-EG" sz="3600" dirty="0">
                <a:solidFill>
                  <a:schemeClr val="accent3">
                    <a:lumMod val="50000"/>
                  </a:schemeClr>
                </a:solidFill>
                <a:latin typeface="Canva Sans Bold"/>
                <a:ea typeface="Canva Sans Bold"/>
                <a:cs typeface="B Nazanin" panose="00000400000000000000" pitchFamily="2" charset="-78"/>
                <a:sym typeface="Canva Sans Bold"/>
                <a:rtl/>
              </a:rPr>
              <a:t>نزدیکی فاصله یک موقعیت به موقعیت هدف را تخمین می‌زند</a:t>
            </a:r>
            <a:r>
              <a:rPr lang="ar-EG" sz="2895" dirty="0">
                <a:solidFill>
                  <a:srgbClr val="000000"/>
                </a:solidFill>
                <a:latin typeface="Canva Sans Bold"/>
                <a:ea typeface="Canva Sans Bold"/>
                <a:cs typeface="B Nazanin" panose="00000400000000000000" pitchFamily="2" charset="-78"/>
                <a:sym typeface="Canva Sans Bold"/>
                <a:rtl/>
              </a:rPr>
              <a:t>. از جمله توابع هیوریستیک نمونه، می‌توان به فاصله اقلیدسی</a:t>
            </a:r>
            <a:r>
              <a:rPr lang="en-US" sz="2895" dirty="0">
                <a:solidFill>
                  <a:srgbClr val="000000"/>
                </a:solidFill>
                <a:latin typeface="Canva Sans Bold"/>
                <a:ea typeface="Canva Sans Bold"/>
                <a:cs typeface="B Nazanin" panose="00000400000000000000" pitchFamily="2" charset="-78"/>
                <a:sym typeface="Canva Sans Bold"/>
                <a:rtl/>
              </a:rPr>
              <a:t> </a:t>
            </a:r>
            <a:r>
              <a:rPr lang="ar-EG" sz="2895" dirty="0">
                <a:solidFill>
                  <a:srgbClr val="000000"/>
                </a:solidFill>
                <a:latin typeface="Canva Sans Bold"/>
                <a:ea typeface="Canva Sans Bold"/>
                <a:cs typeface="B Nazanin" panose="00000400000000000000" pitchFamily="2" charset="-78"/>
                <a:sym typeface="Canva Sans Bold"/>
                <a:rtl/>
              </a:rPr>
              <a:t>و فاصله منهتن اشاره کرد. در الگوریتم‌های جستجوی</a:t>
            </a:r>
            <a:r>
              <a:rPr lang="en-US" sz="2895" dirty="0">
                <a:solidFill>
                  <a:srgbClr val="000000"/>
                </a:solidFill>
                <a:latin typeface="Canva Sans Bold"/>
                <a:ea typeface="Canva Sans Bold"/>
                <a:cs typeface="B Nazanin" panose="00000400000000000000" pitchFamily="2" charset="-78"/>
                <a:sym typeface="Canva Sans Bold"/>
                <a:rtl/>
              </a:rPr>
              <a:t> </a:t>
            </a:r>
            <a:r>
              <a:rPr lang="ar-EG" sz="2895" dirty="0">
                <a:solidFill>
                  <a:srgbClr val="000000"/>
                </a:solidFill>
                <a:latin typeface="Canva Sans Bold"/>
                <a:ea typeface="Canva Sans Bold"/>
                <a:cs typeface="B Nazanin" panose="00000400000000000000" pitchFamily="2" charset="-78"/>
                <a:sym typeface="Canva Sans Bold"/>
                <a:rtl/>
              </a:rPr>
              <a:t>آگاهانه مختلف، از توابع هیوریستیک متفاوتی استفاده می‌شود.</a:t>
            </a:r>
          </a:p>
          <a:p>
            <a:pPr algn="just" rtl="1">
              <a:lnSpc>
                <a:spcPts val="4054"/>
              </a:lnSpc>
            </a:pPr>
            <a:endParaRPr lang="ar-EG" sz="2895" dirty="0">
              <a:solidFill>
                <a:srgbClr val="000000"/>
              </a:solidFill>
              <a:latin typeface="Canva Sans Bold"/>
              <a:ea typeface="Canva Sans Bold"/>
              <a:cs typeface="B Nazanin" panose="00000400000000000000" pitchFamily="2" charset="-78"/>
              <a:sym typeface="Canva Sans Bold"/>
              <a:rtl/>
            </a:endParaRPr>
          </a:p>
        </p:txBody>
      </p:sp>
      <p:sp>
        <p:nvSpPr>
          <p:cNvPr id="13" name="TextBox 13"/>
          <p:cNvSpPr txBox="1"/>
          <p:nvPr/>
        </p:nvSpPr>
        <p:spPr>
          <a:xfrm>
            <a:off x="7023197" y="482015"/>
            <a:ext cx="9307050" cy="1025922"/>
          </a:xfrm>
          <a:prstGeom prst="rect">
            <a:avLst/>
          </a:prstGeom>
        </p:spPr>
        <p:txBody>
          <a:bodyPr lIns="0" tIns="0" rIns="0" bIns="0" rtlCol="0" anchor="t">
            <a:spAutoFit/>
          </a:bodyPr>
          <a:lstStyle/>
          <a:p>
            <a:pPr algn="r" rtl="1">
              <a:lnSpc>
                <a:spcPts val="7979"/>
              </a:lnSpc>
            </a:pPr>
            <a:r>
              <a:rPr lang="ar-EG" sz="5699" dirty="0">
                <a:solidFill>
                  <a:srgbClr val="4F826F"/>
                </a:solidFill>
                <a:latin typeface="Canva Sans Bold"/>
                <a:ea typeface="Canva Sans Bold"/>
                <a:cs typeface="B Nazanin" panose="00000400000000000000" pitchFamily="2" charset="-78"/>
                <a:sym typeface="Canva Sans Bold"/>
                <a:rtl/>
              </a:rPr>
              <a:t>الگوریتم های جستجوی آگاهانه</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968788" y="7023304"/>
            <a:ext cx="4308088" cy="4308088"/>
          </a:xfrm>
          <a:custGeom>
            <a:avLst/>
            <a:gdLst/>
            <a:ahLst/>
            <a:cxnLst/>
            <a:rect l="l" t="t" r="r" b="b"/>
            <a:pathLst>
              <a:path w="4308088" h="4308088">
                <a:moveTo>
                  <a:pt x="0" y="0"/>
                </a:moveTo>
                <a:lnTo>
                  <a:pt x="4308088" y="0"/>
                </a:lnTo>
                <a:lnTo>
                  <a:pt x="4308088" y="4308088"/>
                </a:lnTo>
                <a:lnTo>
                  <a:pt x="0" y="4308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136445" y="99399"/>
            <a:ext cx="4183142" cy="4183142"/>
          </a:xfrm>
          <a:custGeom>
            <a:avLst/>
            <a:gdLst/>
            <a:ahLst/>
            <a:cxnLst/>
            <a:rect l="l" t="t" r="r" b="b"/>
            <a:pathLst>
              <a:path w="4183142" h="4183142">
                <a:moveTo>
                  <a:pt x="0" y="0"/>
                </a:moveTo>
                <a:lnTo>
                  <a:pt x="4183142" y="0"/>
                </a:lnTo>
                <a:lnTo>
                  <a:pt x="4183142" y="4183142"/>
                </a:lnTo>
                <a:lnTo>
                  <a:pt x="0" y="4183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700000">
            <a:off x="805392" y="2594611"/>
            <a:ext cx="4193026" cy="4193026"/>
          </a:xfrm>
          <a:custGeom>
            <a:avLst/>
            <a:gdLst/>
            <a:ahLst/>
            <a:cxnLst/>
            <a:rect l="l" t="t" r="r" b="b"/>
            <a:pathLst>
              <a:path w="4193026" h="4193026">
                <a:moveTo>
                  <a:pt x="0" y="0"/>
                </a:moveTo>
                <a:lnTo>
                  <a:pt x="4193025" y="0"/>
                </a:lnTo>
                <a:lnTo>
                  <a:pt x="4193025" y="4193026"/>
                </a:lnTo>
                <a:lnTo>
                  <a:pt x="0" y="41930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92603" y="2181822"/>
            <a:ext cx="5018604" cy="5018604"/>
          </a:xfrm>
          <a:custGeom>
            <a:avLst/>
            <a:gdLst/>
            <a:ahLst/>
            <a:cxnLst/>
            <a:rect l="l" t="t" r="r" b="b"/>
            <a:pathLst>
              <a:path w="5018604" h="5018604">
                <a:moveTo>
                  <a:pt x="0" y="0"/>
                </a:moveTo>
                <a:lnTo>
                  <a:pt x="5018604" y="0"/>
                </a:lnTo>
                <a:lnTo>
                  <a:pt x="5018604" y="5018604"/>
                </a:lnTo>
                <a:lnTo>
                  <a:pt x="0" y="50186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7859375" y="-448632"/>
            <a:ext cx="593949" cy="11080454"/>
          </a:xfrm>
          <a:custGeom>
            <a:avLst/>
            <a:gdLst/>
            <a:ahLst/>
            <a:cxnLst/>
            <a:rect l="l" t="t" r="r" b="b"/>
            <a:pathLst>
              <a:path w="593949" h="11080454">
                <a:moveTo>
                  <a:pt x="0" y="0"/>
                </a:moveTo>
                <a:lnTo>
                  <a:pt x="593949" y="0"/>
                </a:lnTo>
                <a:lnTo>
                  <a:pt x="593949" y="11080454"/>
                </a:lnTo>
                <a:lnTo>
                  <a:pt x="0" y="110804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2700000">
            <a:off x="3004540" y="100398"/>
            <a:ext cx="1346864" cy="1346864"/>
          </a:xfrm>
          <a:custGeom>
            <a:avLst/>
            <a:gdLst/>
            <a:ahLst/>
            <a:cxnLst/>
            <a:rect l="l" t="t" r="r" b="b"/>
            <a:pathLst>
              <a:path w="1346864" h="1346864">
                <a:moveTo>
                  <a:pt x="0" y="0"/>
                </a:moveTo>
                <a:lnTo>
                  <a:pt x="1346865" y="0"/>
                </a:lnTo>
                <a:lnTo>
                  <a:pt x="1346865" y="1346864"/>
                </a:lnTo>
                <a:lnTo>
                  <a:pt x="0" y="13468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rot="2700000">
            <a:off x="4596607" y="8590534"/>
            <a:ext cx="986295" cy="986295"/>
          </a:xfrm>
          <a:custGeom>
            <a:avLst/>
            <a:gdLst/>
            <a:ahLst/>
            <a:cxnLst/>
            <a:rect l="l" t="t" r="r" b="b"/>
            <a:pathLst>
              <a:path w="986295" h="986295">
                <a:moveTo>
                  <a:pt x="0" y="0"/>
                </a:moveTo>
                <a:lnTo>
                  <a:pt x="986295" y="0"/>
                </a:lnTo>
                <a:lnTo>
                  <a:pt x="986295" y="986295"/>
                </a:lnTo>
                <a:lnTo>
                  <a:pt x="0" y="9862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2700000">
            <a:off x="3962289" y="9504378"/>
            <a:ext cx="553439" cy="553439"/>
          </a:xfrm>
          <a:custGeom>
            <a:avLst/>
            <a:gdLst/>
            <a:ahLst/>
            <a:cxnLst/>
            <a:rect l="l" t="t" r="r" b="b"/>
            <a:pathLst>
              <a:path w="553439" h="553439">
                <a:moveTo>
                  <a:pt x="0" y="0"/>
                </a:moveTo>
                <a:lnTo>
                  <a:pt x="553439" y="0"/>
                </a:lnTo>
                <a:lnTo>
                  <a:pt x="553439" y="553439"/>
                </a:lnTo>
                <a:lnTo>
                  <a:pt x="0" y="553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700000">
            <a:off x="2288654" y="7356950"/>
            <a:ext cx="755766" cy="755766"/>
          </a:xfrm>
          <a:custGeom>
            <a:avLst/>
            <a:gdLst/>
            <a:ahLst/>
            <a:cxnLst/>
            <a:rect l="l" t="t" r="r" b="b"/>
            <a:pathLst>
              <a:path w="755766" h="755766">
                <a:moveTo>
                  <a:pt x="0" y="0"/>
                </a:moveTo>
                <a:lnTo>
                  <a:pt x="755765" y="0"/>
                </a:lnTo>
                <a:lnTo>
                  <a:pt x="755765" y="755766"/>
                </a:lnTo>
                <a:lnTo>
                  <a:pt x="0" y="755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rot="-2700000">
            <a:off x="1197389" y="2929348"/>
            <a:ext cx="3409032" cy="3523551"/>
            <a:chOff x="0" y="0"/>
            <a:chExt cx="7358469" cy="7605660"/>
          </a:xfrm>
        </p:grpSpPr>
        <p:sp>
          <p:nvSpPr>
            <p:cNvPr id="12" name="Freeform 12"/>
            <p:cNvSpPr/>
            <p:nvPr/>
          </p:nvSpPr>
          <p:spPr>
            <a:xfrm rot="2700000">
              <a:off x="-1214896" y="-1091236"/>
              <a:ext cx="9788300" cy="9788210"/>
            </a:xfrm>
            <a:custGeom>
              <a:avLst/>
              <a:gdLst/>
              <a:ahLst/>
              <a:cxnLst/>
              <a:rect l="l" t="t" r="r" b="b"/>
              <a:pathLst>
                <a:path w="9788300" h="9788210">
                  <a:moveTo>
                    <a:pt x="9298067" y="4094728"/>
                  </a:moveTo>
                  <a:cubicBezTo>
                    <a:pt x="9788299" y="4584960"/>
                    <a:pt x="9787221" y="5378995"/>
                    <a:pt x="9298067" y="5868149"/>
                  </a:cubicBezTo>
                  <a:lnTo>
                    <a:pt x="5868238" y="9297978"/>
                  </a:lnTo>
                  <a:cubicBezTo>
                    <a:pt x="5378006" y="9788210"/>
                    <a:pt x="4583971" y="9787132"/>
                    <a:pt x="4094817" y="9297978"/>
                  </a:cubicBezTo>
                  <a:lnTo>
                    <a:pt x="490232" y="5693393"/>
                  </a:lnTo>
                  <a:cubicBezTo>
                    <a:pt x="0" y="5203161"/>
                    <a:pt x="1077" y="4409127"/>
                    <a:pt x="490232" y="3919972"/>
                  </a:cubicBezTo>
                  <a:lnTo>
                    <a:pt x="3919971" y="490233"/>
                  </a:lnTo>
                  <a:cubicBezTo>
                    <a:pt x="4410203" y="0"/>
                    <a:pt x="5204238" y="1078"/>
                    <a:pt x="5693392" y="490232"/>
                  </a:cubicBezTo>
                  <a:lnTo>
                    <a:pt x="9297978" y="4094817"/>
                  </a:lnTo>
                  <a:close/>
                </a:path>
              </a:pathLst>
            </a:custGeom>
            <a:blipFill>
              <a:blip r:embed="rId12"/>
              <a:stretch>
                <a:fillRect l="-38690" r="-38691"/>
              </a:stretch>
            </a:blipFill>
          </p:spPr>
        </p:sp>
      </p:grpSp>
      <p:sp>
        <p:nvSpPr>
          <p:cNvPr id="13" name="Freeform 13"/>
          <p:cNvSpPr/>
          <p:nvPr/>
        </p:nvSpPr>
        <p:spPr>
          <a:xfrm>
            <a:off x="1910375" y="-12126"/>
            <a:ext cx="756161" cy="756161"/>
          </a:xfrm>
          <a:custGeom>
            <a:avLst/>
            <a:gdLst/>
            <a:ahLst/>
            <a:cxnLst/>
            <a:rect l="l" t="t" r="r" b="b"/>
            <a:pathLst>
              <a:path w="756161" h="756161">
                <a:moveTo>
                  <a:pt x="0" y="0"/>
                </a:moveTo>
                <a:lnTo>
                  <a:pt x="756162" y="0"/>
                </a:lnTo>
                <a:lnTo>
                  <a:pt x="756162" y="756162"/>
                </a:lnTo>
                <a:lnTo>
                  <a:pt x="0" y="7561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TextBox 14"/>
          <p:cNvSpPr txBox="1"/>
          <p:nvPr/>
        </p:nvSpPr>
        <p:spPr>
          <a:xfrm>
            <a:off x="6108782" y="3122681"/>
            <a:ext cx="11150518" cy="5553572"/>
          </a:xfrm>
          <a:prstGeom prst="rect">
            <a:avLst/>
          </a:prstGeom>
        </p:spPr>
        <p:txBody>
          <a:bodyPr wrap="square" lIns="0" tIns="0" rIns="0" bIns="0" rtlCol="0" anchor="t">
            <a:spAutoFit/>
          </a:bodyPr>
          <a:lstStyle/>
          <a:p>
            <a:pPr algn="just" rtl="1">
              <a:lnSpc>
                <a:spcPct val="150000"/>
              </a:lnSpc>
            </a:pPr>
            <a:endParaRPr sz="2000" dirty="0"/>
          </a:p>
          <a:p>
            <a:pPr algn="just" rtl="1">
              <a:lnSpc>
                <a:spcPct val="150000"/>
              </a:lnSpc>
            </a:pPr>
            <a:r>
              <a:rPr lang="ar-EG" sz="3200" dirty="0">
                <a:solidFill>
                  <a:srgbClr val="000000"/>
                </a:solidFill>
                <a:latin typeface="Canva Sans Bold"/>
                <a:ea typeface="Canva Sans Bold"/>
                <a:cs typeface="B Nazanin" panose="00000400000000000000" pitchFamily="2" charset="-78"/>
                <a:sym typeface="Canva Sans Bold"/>
                <a:rtl/>
              </a:rPr>
              <a:t>هدف در روش جستجوی حریصانه، </a:t>
            </a:r>
            <a:r>
              <a:rPr lang="fa-IR" sz="3200" dirty="0">
                <a:solidFill>
                  <a:srgbClr val="000000"/>
                </a:solidFill>
                <a:latin typeface="Canva Sans Bold"/>
                <a:ea typeface="Canva Sans Bold"/>
                <a:cs typeface="B Nazanin" panose="00000400000000000000" pitchFamily="2" charset="-78"/>
                <a:sym typeface="Canva Sans Bold"/>
                <a:rtl/>
              </a:rPr>
              <a:t>یافتن </a:t>
            </a:r>
            <a:r>
              <a:rPr lang="ar-EG" sz="3200" dirty="0">
                <a:solidFill>
                  <a:srgbClr val="000000"/>
                </a:solidFill>
                <a:latin typeface="Canva Sans Bold"/>
                <a:ea typeface="Canva Sans Bold"/>
                <a:cs typeface="B Nazanin" panose="00000400000000000000" pitchFamily="2" charset="-78"/>
                <a:sym typeface="Canva Sans Bold"/>
                <a:rtl/>
              </a:rPr>
              <a:t>نزدیک‌ترین گره به گره هدف است. تخمین این «نزدیکی» (</a:t>
            </a:r>
            <a:r>
              <a:rPr lang="en-US" sz="3200" dirty="0">
                <a:solidFill>
                  <a:srgbClr val="000000"/>
                </a:solidFill>
                <a:latin typeface="Canva Sans Bold"/>
                <a:ea typeface="Canva Sans Bold"/>
                <a:cs typeface="B Nazanin" panose="00000400000000000000" pitchFamily="2" charset="-78"/>
                <a:sym typeface="Canva Sans Bold"/>
              </a:rPr>
              <a:t>Closeness</a:t>
            </a:r>
            <a:r>
              <a:rPr lang="ar-EG" sz="3200" dirty="0">
                <a:solidFill>
                  <a:srgbClr val="000000"/>
                </a:solidFill>
                <a:latin typeface="Canva Sans Bold"/>
                <a:ea typeface="Canva Sans Bold"/>
                <a:cs typeface="B Nazanin" panose="00000400000000000000" pitchFamily="2" charset="-78"/>
                <a:sym typeface="Canva Sans Bold"/>
                <a:rtl/>
              </a:rPr>
              <a:t>)، از طریق تابع هیوریستیک </a:t>
            </a:r>
            <a:r>
              <a:rPr lang="en-US" sz="3200" dirty="0">
                <a:solidFill>
                  <a:srgbClr val="000000"/>
                </a:solidFill>
                <a:latin typeface="Canva Sans Bold"/>
                <a:ea typeface="Canva Sans Bold"/>
                <a:cs typeface="B Nazanin" panose="00000400000000000000" pitchFamily="2" charset="-78"/>
                <a:sym typeface="Canva Sans Bold"/>
              </a:rPr>
              <a:t>h(x)</a:t>
            </a:r>
            <a:r>
              <a:rPr lang="ar-EG" sz="3200" dirty="0">
                <a:solidFill>
                  <a:srgbClr val="000000"/>
                </a:solidFill>
                <a:latin typeface="Canva Sans Bold"/>
                <a:ea typeface="Canva Sans Bold"/>
                <a:cs typeface="B Nazanin" panose="00000400000000000000" pitchFamily="2" charset="-78"/>
                <a:sym typeface="Canva Sans Bold"/>
                <a:rtl/>
              </a:rPr>
              <a:t> </a:t>
            </a:r>
            <a:r>
              <a:rPr lang="fa-IR" sz="3200" dirty="0">
                <a:solidFill>
                  <a:srgbClr val="000000"/>
                </a:solidFill>
                <a:latin typeface="Canva Sans Bold"/>
                <a:ea typeface="Canva Sans Bold"/>
                <a:cs typeface="B Nazanin" panose="00000400000000000000" pitchFamily="2" charset="-78"/>
                <a:sym typeface="Canva Sans Bold"/>
                <a:rtl/>
              </a:rPr>
              <a:t>انجام</a:t>
            </a:r>
            <a:r>
              <a:rPr lang="ar-EG" sz="3200" dirty="0">
                <a:solidFill>
                  <a:srgbClr val="000000"/>
                </a:solidFill>
                <a:latin typeface="Canva Sans Bold"/>
                <a:ea typeface="Canva Sans Bold"/>
                <a:cs typeface="B Nazanin" panose="00000400000000000000" pitchFamily="2" charset="-78"/>
                <a:sym typeface="Canva Sans Bold"/>
                <a:rtl/>
              </a:rPr>
              <a:t> می‌شود. هرقدر خروجی این تابع کوچک‌تر باشد، یعنی گره مورد نظر به هدف نزدیک‌تر است. در نتیجه، گره‌ای </a:t>
            </a:r>
            <a:r>
              <a:rPr lang="fa-IR" sz="3200" dirty="0">
                <a:solidFill>
                  <a:srgbClr val="000000"/>
                </a:solidFill>
                <a:latin typeface="Canva Sans Bold"/>
                <a:ea typeface="Canva Sans Bold"/>
                <a:cs typeface="B Nazanin" panose="00000400000000000000" pitchFamily="2" charset="-78"/>
                <a:sym typeface="Canva Sans Bold"/>
                <a:rtl/>
              </a:rPr>
              <a:t>انتخاب</a:t>
            </a:r>
            <a:r>
              <a:rPr lang="ar-EG" sz="3200" dirty="0">
                <a:solidFill>
                  <a:srgbClr val="000000"/>
                </a:solidFill>
                <a:latin typeface="Canva Sans Bold"/>
                <a:ea typeface="Canva Sans Bold"/>
                <a:cs typeface="B Nazanin" panose="00000400000000000000" pitchFamily="2" charset="-78"/>
                <a:sym typeface="Canva Sans Bold"/>
                <a:rtl/>
              </a:rPr>
              <a:t> داده می‌شود که به گره هدف نزدیک‌تر باشد. جستجوی حریصانه، در بدترین حالت، ممکن است نتیجه‌ای برابر با الگوریتم </a:t>
            </a:r>
            <a:r>
              <a:rPr lang="en-US" sz="3200" dirty="0">
                <a:solidFill>
                  <a:srgbClr val="000000"/>
                </a:solidFill>
                <a:latin typeface="Canva Sans Bold"/>
                <a:ea typeface="Canva Sans Bold"/>
                <a:cs typeface="B Nazanin" panose="00000400000000000000" pitchFamily="2" charset="-78"/>
                <a:sym typeface="Canva Sans Bold"/>
              </a:rPr>
              <a:t>DFS</a:t>
            </a:r>
            <a:r>
              <a:rPr lang="ar-EG" sz="3200" dirty="0">
                <a:solidFill>
                  <a:srgbClr val="000000"/>
                </a:solidFill>
                <a:latin typeface="Canva Sans Bold"/>
                <a:ea typeface="Canva Sans Bold"/>
                <a:cs typeface="B Nazanin" panose="00000400000000000000" pitchFamily="2" charset="-78"/>
                <a:sym typeface="Canva Sans Bold"/>
                <a:rtl/>
              </a:rPr>
              <a:t> داشته باشد. اما به‌طور معمول، برای مسائلی که تعداد گره کمی دارند، نتیجه خوبی را حاصل می‌دهد.</a:t>
            </a:r>
          </a:p>
          <a:p>
            <a:pPr algn="just" rtl="1">
              <a:lnSpc>
                <a:spcPct val="150000"/>
              </a:lnSpc>
            </a:pPr>
            <a:endParaRPr lang="ar-EG" sz="3200" dirty="0">
              <a:solidFill>
                <a:srgbClr val="000000"/>
              </a:solidFill>
              <a:latin typeface="Canva Sans Bold"/>
              <a:ea typeface="Canva Sans Bold"/>
              <a:cs typeface="Canva Sans Bold"/>
              <a:sym typeface="Canva Sans Bold"/>
              <a:rtl/>
            </a:endParaRPr>
          </a:p>
        </p:txBody>
      </p:sp>
      <p:sp>
        <p:nvSpPr>
          <p:cNvPr id="15" name="TextBox 15"/>
          <p:cNvSpPr txBox="1"/>
          <p:nvPr/>
        </p:nvSpPr>
        <p:spPr>
          <a:xfrm>
            <a:off x="6161187" y="1202751"/>
            <a:ext cx="11098113" cy="1025922"/>
          </a:xfrm>
          <a:prstGeom prst="rect">
            <a:avLst/>
          </a:prstGeom>
        </p:spPr>
        <p:txBody>
          <a:bodyPr lIns="0" tIns="0" rIns="0" bIns="0" rtlCol="0" anchor="t">
            <a:spAutoFit/>
          </a:bodyPr>
          <a:lstStyle/>
          <a:p>
            <a:pPr algn="ctr" rtl="1">
              <a:lnSpc>
                <a:spcPts val="7979"/>
              </a:lnSpc>
            </a:pPr>
            <a:r>
              <a:rPr lang="ar-EG" sz="5699" dirty="0">
                <a:solidFill>
                  <a:srgbClr val="4F826F"/>
                </a:solidFill>
                <a:latin typeface="Canva Sans Bold"/>
                <a:cs typeface="B Nazanin" panose="00000400000000000000" pitchFamily="2" charset="-78"/>
                <a:sym typeface="Canva Sans Bold"/>
                <a:rtl/>
              </a:rPr>
              <a:t>جستجوی حریصانه </a:t>
            </a:r>
            <a:r>
              <a:rPr lang="en-US" sz="5699" dirty="0">
                <a:solidFill>
                  <a:srgbClr val="4F826F"/>
                </a:solidFill>
                <a:latin typeface="Canva Sans Bold"/>
                <a:ea typeface="Canva Sans Bold"/>
                <a:cs typeface="Canva Sans Bold"/>
                <a:sym typeface="Canva Sans Bold"/>
              </a:rPr>
              <a:t>Greedy Search</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4598228" y="6378558"/>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3153568" y="121631"/>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1292834" y="5609258"/>
            <a:ext cx="1836063" cy="1836063"/>
          </a:xfrm>
          <a:custGeom>
            <a:avLst/>
            <a:gdLst/>
            <a:ahLst/>
            <a:cxnLst/>
            <a:rect l="l" t="t" r="r" b="b"/>
            <a:pathLst>
              <a:path w="1836063" h="1836063">
                <a:moveTo>
                  <a:pt x="0" y="0"/>
                </a:moveTo>
                <a:lnTo>
                  <a:pt x="1836063" y="0"/>
                </a:lnTo>
                <a:lnTo>
                  <a:pt x="1836063" y="1836063"/>
                </a:lnTo>
                <a:lnTo>
                  <a:pt x="0" y="1836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871165">
            <a:off x="475493" y="5137268"/>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871165">
            <a:off x="17830358" y="5234851"/>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871165">
            <a:off x="1141489" y="421219"/>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871165">
            <a:off x="17367202" y="4953492"/>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2700000">
            <a:off x="13901852" y="918879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700000">
            <a:off x="1179785" y="100371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790145" y="6051105"/>
            <a:ext cx="575268" cy="575268"/>
          </a:xfrm>
          <a:custGeom>
            <a:avLst/>
            <a:gdLst/>
            <a:ahLst/>
            <a:cxnLst/>
            <a:rect l="l" t="t" r="r" b="b"/>
            <a:pathLst>
              <a:path w="575268" h="575268">
                <a:moveTo>
                  <a:pt x="0" y="0"/>
                </a:moveTo>
                <a:lnTo>
                  <a:pt x="575268" y="0"/>
                </a:lnTo>
                <a:lnTo>
                  <a:pt x="575268" y="575268"/>
                </a:lnTo>
                <a:lnTo>
                  <a:pt x="0" y="5752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2458596" y="1257558"/>
            <a:ext cx="14057793" cy="7771884"/>
          </a:xfrm>
          <a:custGeom>
            <a:avLst/>
            <a:gdLst/>
            <a:ahLst/>
            <a:cxnLst/>
            <a:rect l="l" t="t" r="r" b="b"/>
            <a:pathLst>
              <a:path w="14057793" h="7771884">
                <a:moveTo>
                  <a:pt x="0" y="0"/>
                </a:moveTo>
                <a:lnTo>
                  <a:pt x="14057792" y="0"/>
                </a:lnTo>
                <a:lnTo>
                  <a:pt x="14057792" y="7771884"/>
                </a:lnTo>
                <a:lnTo>
                  <a:pt x="0" y="7771884"/>
                </a:lnTo>
                <a:lnTo>
                  <a:pt x="0" y="0"/>
                </a:lnTo>
                <a:close/>
              </a:path>
            </a:pathLst>
          </a:custGeom>
          <a:blipFill>
            <a:blip r:embed="rId10"/>
            <a:stretch>
              <a:fillRect/>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4598228" y="6378558"/>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3153568" y="121631"/>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1292834" y="5609258"/>
            <a:ext cx="1836063" cy="1836063"/>
          </a:xfrm>
          <a:custGeom>
            <a:avLst/>
            <a:gdLst/>
            <a:ahLst/>
            <a:cxnLst/>
            <a:rect l="l" t="t" r="r" b="b"/>
            <a:pathLst>
              <a:path w="1836063" h="1836063">
                <a:moveTo>
                  <a:pt x="0" y="0"/>
                </a:moveTo>
                <a:lnTo>
                  <a:pt x="1836063" y="0"/>
                </a:lnTo>
                <a:lnTo>
                  <a:pt x="1836063" y="1836063"/>
                </a:lnTo>
                <a:lnTo>
                  <a:pt x="0" y="1836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871165">
            <a:off x="475493" y="5137268"/>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871165">
            <a:off x="17830358" y="5234851"/>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871165">
            <a:off x="1141489" y="421219"/>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871165">
            <a:off x="17367202" y="4953492"/>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2700000">
            <a:off x="13901852" y="918879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700000">
            <a:off x="1179785" y="100371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790145" y="6051105"/>
            <a:ext cx="575268" cy="575268"/>
          </a:xfrm>
          <a:custGeom>
            <a:avLst/>
            <a:gdLst/>
            <a:ahLst/>
            <a:cxnLst/>
            <a:rect l="l" t="t" r="r" b="b"/>
            <a:pathLst>
              <a:path w="575268" h="575268">
                <a:moveTo>
                  <a:pt x="0" y="0"/>
                </a:moveTo>
                <a:lnTo>
                  <a:pt x="575268" y="0"/>
                </a:lnTo>
                <a:lnTo>
                  <a:pt x="575268" y="575268"/>
                </a:lnTo>
                <a:lnTo>
                  <a:pt x="0" y="5752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5256297" y="1695576"/>
            <a:ext cx="7775406" cy="7142799"/>
          </a:xfrm>
          <a:custGeom>
            <a:avLst/>
            <a:gdLst/>
            <a:ahLst/>
            <a:cxnLst/>
            <a:rect l="l" t="t" r="r" b="b"/>
            <a:pathLst>
              <a:path w="7775406" h="7142799">
                <a:moveTo>
                  <a:pt x="0" y="0"/>
                </a:moveTo>
                <a:lnTo>
                  <a:pt x="7775406" y="0"/>
                </a:lnTo>
                <a:lnTo>
                  <a:pt x="7775406" y="7142800"/>
                </a:lnTo>
                <a:lnTo>
                  <a:pt x="0" y="7142800"/>
                </a:lnTo>
                <a:lnTo>
                  <a:pt x="0" y="0"/>
                </a:lnTo>
                <a:close/>
              </a:path>
            </a:pathLst>
          </a:custGeom>
          <a:blipFill>
            <a:blip r:embed="rId10"/>
            <a:stretch>
              <a:fillRect l="-2270" t="-2883" r="-2649" b="-2471"/>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6751424" y="6378558"/>
            <a:ext cx="4959103" cy="4959103"/>
          </a:xfrm>
          <a:custGeom>
            <a:avLst/>
            <a:gdLst/>
            <a:ahLst/>
            <a:cxnLst/>
            <a:rect l="l" t="t" r="r" b="b"/>
            <a:pathLst>
              <a:path w="4959103" h="4959103">
                <a:moveTo>
                  <a:pt x="0" y="0"/>
                </a:moveTo>
                <a:lnTo>
                  <a:pt x="4959102" y="0"/>
                </a:lnTo>
                <a:lnTo>
                  <a:pt x="4959102"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4344193" y="1297033"/>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871165">
            <a:off x="-715132" y="6312670"/>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871165">
            <a:off x="-49136" y="1596621"/>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700000">
            <a:off x="16055048" y="918879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700000">
            <a:off x="-10840" y="2179119"/>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27674" y="1607060"/>
            <a:ext cx="14672896" cy="8152994"/>
          </a:xfrm>
          <a:custGeom>
            <a:avLst/>
            <a:gdLst/>
            <a:ahLst/>
            <a:cxnLst/>
            <a:rect l="l" t="t" r="r" b="b"/>
            <a:pathLst>
              <a:path w="14672896" h="8152994">
                <a:moveTo>
                  <a:pt x="0" y="0"/>
                </a:moveTo>
                <a:lnTo>
                  <a:pt x="14672896" y="0"/>
                </a:lnTo>
                <a:lnTo>
                  <a:pt x="14672896" y="8152994"/>
                </a:lnTo>
                <a:lnTo>
                  <a:pt x="0" y="8152994"/>
                </a:lnTo>
                <a:lnTo>
                  <a:pt x="0" y="0"/>
                </a:lnTo>
                <a:close/>
              </a:path>
            </a:pathLst>
          </a:custGeom>
          <a:blipFill>
            <a:blip r:embed="rId8"/>
            <a:stretch>
              <a:fillRect/>
            </a:stretch>
          </a:blipFill>
        </p:spPr>
      </p:sp>
      <p:sp>
        <p:nvSpPr>
          <p:cNvPr id="9" name="TextBox 9"/>
          <p:cNvSpPr txBox="1"/>
          <p:nvPr/>
        </p:nvSpPr>
        <p:spPr>
          <a:xfrm>
            <a:off x="10284932" y="253415"/>
            <a:ext cx="6071692" cy="1025922"/>
          </a:xfrm>
          <a:prstGeom prst="rect">
            <a:avLst/>
          </a:prstGeom>
        </p:spPr>
        <p:txBody>
          <a:bodyPr lIns="0" tIns="0" rIns="0" bIns="0" rtlCol="0" anchor="t">
            <a:spAutoFit/>
          </a:bodyPr>
          <a:lstStyle/>
          <a:p>
            <a:pPr algn="ctr" rtl="1">
              <a:lnSpc>
                <a:spcPts val="7979"/>
              </a:lnSpc>
            </a:pPr>
            <a:r>
              <a:rPr lang="ar-EG" sz="5699" dirty="0">
                <a:solidFill>
                  <a:srgbClr val="4F826F"/>
                </a:solidFill>
                <a:latin typeface="Canva Sans Bold"/>
                <a:cs typeface="B Nazanin" panose="00000400000000000000" pitchFamily="2" charset="-78"/>
                <a:sym typeface="Canva Sans Bold"/>
                <a:rtl/>
              </a:rPr>
              <a:t>جستجوی درخت </a:t>
            </a:r>
            <a:r>
              <a:rPr lang="en-US" sz="5699" dirty="0">
                <a:solidFill>
                  <a:srgbClr val="4F826F"/>
                </a:solidFill>
                <a:latin typeface="Canva Sans Bold"/>
                <a:cs typeface="B Nazanin" panose="00000400000000000000" pitchFamily="2" charset="-78"/>
                <a:sym typeface="Canva Sans Bold"/>
                <a:rtl/>
              </a:rPr>
              <a:t>A*</a:t>
            </a:r>
            <a:endParaRPr lang="ar-EG" sz="5699" dirty="0">
              <a:solidFill>
                <a:srgbClr val="4F826F"/>
              </a:solidFill>
              <a:latin typeface="Canva Sans Bold"/>
              <a:cs typeface="B Nazanin" panose="00000400000000000000" pitchFamily="2" charset="-78"/>
              <a:sym typeface="Canva Sans Bold"/>
              <a:rt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4598228" y="6378558"/>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3153568" y="121631"/>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1292834" y="5609258"/>
            <a:ext cx="1836063" cy="1836063"/>
          </a:xfrm>
          <a:custGeom>
            <a:avLst/>
            <a:gdLst/>
            <a:ahLst/>
            <a:cxnLst/>
            <a:rect l="l" t="t" r="r" b="b"/>
            <a:pathLst>
              <a:path w="1836063" h="1836063">
                <a:moveTo>
                  <a:pt x="0" y="0"/>
                </a:moveTo>
                <a:lnTo>
                  <a:pt x="1836063" y="0"/>
                </a:lnTo>
                <a:lnTo>
                  <a:pt x="1836063" y="1836063"/>
                </a:lnTo>
                <a:lnTo>
                  <a:pt x="0" y="1836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871165">
            <a:off x="475493" y="5137268"/>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871165">
            <a:off x="17830358" y="5234851"/>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871165">
            <a:off x="1141489" y="421219"/>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871165">
            <a:off x="17367202" y="4953492"/>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2700000">
            <a:off x="13901852" y="918879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700000">
            <a:off x="1179785" y="100371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790145" y="6051105"/>
            <a:ext cx="575268" cy="575268"/>
          </a:xfrm>
          <a:custGeom>
            <a:avLst/>
            <a:gdLst/>
            <a:ahLst/>
            <a:cxnLst/>
            <a:rect l="l" t="t" r="r" b="b"/>
            <a:pathLst>
              <a:path w="575268" h="575268">
                <a:moveTo>
                  <a:pt x="0" y="0"/>
                </a:moveTo>
                <a:lnTo>
                  <a:pt x="575268" y="0"/>
                </a:lnTo>
                <a:lnTo>
                  <a:pt x="575268" y="575268"/>
                </a:lnTo>
                <a:lnTo>
                  <a:pt x="0" y="5752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2155174" y="1116447"/>
            <a:ext cx="14377796" cy="8177708"/>
          </a:xfrm>
          <a:custGeom>
            <a:avLst/>
            <a:gdLst/>
            <a:ahLst/>
            <a:cxnLst/>
            <a:rect l="l" t="t" r="r" b="b"/>
            <a:pathLst>
              <a:path w="14377796" h="8177708">
                <a:moveTo>
                  <a:pt x="0" y="0"/>
                </a:moveTo>
                <a:lnTo>
                  <a:pt x="14377796" y="0"/>
                </a:lnTo>
                <a:lnTo>
                  <a:pt x="14377796" y="8177708"/>
                </a:lnTo>
                <a:lnTo>
                  <a:pt x="0" y="8177708"/>
                </a:lnTo>
                <a:lnTo>
                  <a:pt x="0" y="0"/>
                </a:lnTo>
                <a:close/>
              </a:path>
            </a:pathLst>
          </a:custGeom>
          <a:blipFill>
            <a:blip r:embed="rId10"/>
            <a:stretch>
              <a:fillRect/>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4598228" y="6378558"/>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4448402" y="482715"/>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871165">
            <a:off x="-819341" y="5498352"/>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871165">
            <a:off x="17830358" y="5234851"/>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2871165">
            <a:off x="-153345" y="782303"/>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871165">
            <a:off x="17367202" y="4953492"/>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2700000">
            <a:off x="13901852" y="918879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2700000">
            <a:off x="-115049" y="1364801"/>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6790145" y="6051105"/>
            <a:ext cx="575268" cy="575268"/>
          </a:xfrm>
          <a:custGeom>
            <a:avLst/>
            <a:gdLst/>
            <a:ahLst/>
            <a:cxnLst/>
            <a:rect l="l" t="t" r="r" b="b"/>
            <a:pathLst>
              <a:path w="575268" h="575268">
                <a:moveTo>
                  <a:pt x="0" y="0"/>
                </a:moveTo>
                <a:lnTo>
                  <a:pt x="575268" y="0"/>
                </a:lnTo>
                <a:lnTo>
                  <a:pt x="575268" y="575268"/>
                </a:lnTo>
                <a:lnTo>
                  <a:pt x="0" y="5752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846503" y="1167261"/>
            <a:ext cx="15295895" cy="2558153"/>
          </a:xfrm>
          <a:custGeom>
            <a:avLst/>
            <a:gdLst/>
            <a:ahLst/>
            <a:cxnLst/>
            <a:rect l="l" t="t" r="r" b="b"/>
            <a:pathLst>
              <a:path w="15295895" h="2558153">
                <a:moveTo>
                  <a:pt x="0" y="0"/>
                </a:moveTo>
                <a:lnTo>
                  <a:pt x="15295895" y="0"/>
                </a:lnTo>
                <a:lnTo>
                  <a:pt x="15295895" y="2558152"/>
                </a:lnTo>
                <a:lnTo>
                  <a:pt x="0" y="2558152"/>
                </a:lnTo>
                <a:lnTo>
                  <a:pt x="0" y="0"/>
                </a:lnTo>
                <a:close/>
              </a:path>
            </a:pathLst>
          </a:custGeom>
          <a:blipFill>
            <a:blip r:embed="rId10"/>
            <a:stretch>
              <a:fillRect/>
            </a:stretch>
          </a:blipFill>
        </p:spPr>
      </p:sp>
      <p:sp>
        <p:nvSpPr>
          <p:cNvPr id="12" name="Freeform 12"/>
          <p:cNvSpPr/>
          <p:nvPr/>
        </p:nvSpPr>
        <p:spPr>
          <a:xfrm>
            <a:off x="4730148" y="4199644"/>
            <a:ext cx="8583841" cy="5607843"/>
          </a:xfrm>
          <a:custGeom>
            <a:avLst/>
            <a:gdLst/>
            <a:ahLst/>
            <a:cxnLst/>
            <a:rect l="l" t="t" r="r" b="b"/>
            <a:pathLst>
              <a:path w="8583841" h="5607843">
                <a:moveTo>
                  <a:pt x="0" y="0"/>
                </a:moveTo>
                <a:lnTo>
                  <a:pt x="8583841" y="0"/>
                </a:lnTo>
                <a:lnTo>
                  <a:pt x="8583841" y="5607842"/>
                </a:lnTo>
                <a:lnTo>
                  <a:pt x="0" y="5607842"/>
                </a:lnTo>
                <a:lnTo>
                  <a:pt x="0" y="0"/>
                </a:lnTo>
                <a:close/>
              </a:path>
            </a:pathLst>
          </a:custGeom>
          <a:blipFill>
            <a:blip r:embed="rId11"/>
            <a:stretch>
              <a:fillRect l="-2270"/>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954082" y="1131708"/>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895139" y="-2824928"/>
            <a:ext cx="4129182" cy="4129182"/>
          </a:xfrm>
          <a:custGeom>
            <a:avLst/>
            <a:gdLst/>
            <a:ahLst/>
            <a:cxnLst/>
            <a:rect l="l" t="t" r="r" b="b"/>
            <a:pathLst>
              <a:path w="4129182" h="4129182">
                <a:moveTo>
                  <a:pt x="0" y="0"/>
                </a:moveTo>
                <a:lnTo>
                  <a:pt x="4129182" y="0"/>
                </a:lnTo>
                <a:lnTo>
                  <a:pt x="4129182" y="4129181"/>
                </a:lnTo>
                <a:lnTo>
                  <a:pt x="0" y="41291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871165">
            <a:off x="2907073" y="471208"/>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2700000">
            <a:off x="3325653" y="-116258"/>
            <a:ext cx="805238" cy="805238"/>
          </a:xfrm>
          <a:custGeom>
            <a:avLst/>
            <a:gdLst/>
            <a:ahLst/>
            <a:cxnLst/>
            <a:rect l="l" t="t" r="r" b="b"/>
            <a:pathLst>
              <a:path w="805238" h="805238">
                <a:moveTo>
                  <a:pt x="0" y="0"/>
                </a:moveTo>
                <a:lnTo>
                  <a:pt x="805237" y="0"/>
                </a:lnTo>
                <a:lnTo>
                  <a:pt x="805237" y="805238"/>
                </a:lnTo>
                <a:lnTo>
                  <a:pt x="0" y="8052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7859375" y="-267806"/>
            <a:ext cx="593949" cy="10899628"/>
            <a:chOff x="0" y="0"/>
            <a:chExt cx="156431" cy="2870684"/>
          </a:xfrm>
        </p:grpSpPr>
        <p:sp>
          <p:nvSpPr>
            <p:cNvPr id="7" name="Freeform 7"/>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sp>
        <p:sp>
          <p:nvSpPr>
            <p:cNvPr id="8" name="TextBox 8"/>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grpSp>
        <p:nvGrpSpPr>
          <p:cNvPr id="9" name="Group 9"/>
          <p:cNvGrpSpPr/>
          <p:nvPr/>
        </p:nvGrpSpPr>
        <p:grpSpPr>
          <a:xfrm>
            <a:off x="885144" y="794381"/>
            <a:ext cx="568616" cy="56861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sp>
        <p:nvSpPr>
          <p:cNvPr id="12" name="TextBox 12"/>
          <p:cNvSpPr txBox="1"/>
          <p:nvPr/>
        </p:nvSpPr>
        <p:spPr>
          <a:xfrm>
            <a:off x="9439564" y="532003"/>
            <a:ext cx="7358724" cy="1077218"/>
          </a:xfrm>
          <a:prstGeom prst="rect">
            <a:avLst/>
          </a:prstGeom>
        </p:spPr>
        <p:txBody>
          <a:bodyPr lIns="0" tIns="0" rIns="0" bIns="0" rtlCol="0" anchor="t">
            <a:spAutoFit/>
          </a:bodyPr>
          <a:lstStyle/>
          <a:p>
            <a:pPr algn="ctr" rtl="1">
              <a:lnSpc>
                <a:spcPts val="7979"/>
              </a:lnSpc>
            </a:pPr>
            <a:r>
              <a:rPr lang="ar-EG" sz="8000" dirty="0">
                <a:solidFill>
                  <a:srgbClr val="4F826F"/>
                </a:solidFill>
                <a:latin typeface="Canva Sans Bold"/>
                <a:cs typeface="B Nazanin" panose="00000400000000000000" pitchFamily="2" charset="-78"/>
                <a:sym typeface="Canva Sans Bold"/>
                <a:rtl/>
              </a:rPr>
              <a:t>تاریخچه هوش مصنوعی</a:t>
            </a:r>
          </a:p>
        </p:txBody>
      </p:sp>
      <p:sp>
        <p:nvSpPr>
          <p:cNvPr id="13" name="TextBox 13"/>
          <p:cNvSpPr txBox="1"/>
          <p:nvPr/>
        </p:nvSpPr>
        <p:spPr>
          <a:xfrm>
            <a:off x="1131547" y="4938410"/>
            <a:ext cx="11228866" cy="1782539"/>
          </a:xfrm>
          <a:prstGeom prst="rect">
            <a:avLst/>
          </a:prstGeom>
        </p:spPr>
        <p:txBody>
          <a:bodyPr lIns="0" tIns="0" rIns="0" bIns="0" rtlCol="0" anchor="t">
            <a:spAutoFit/>
          </a:bodyPr>
          <a:lstStyle/>
          <a:p>
            <a:pPr algn="just" rtl="1">
              <a:lnSpc>
                <a:spcPts val="3640"/>
              </a:lnSpc>
            </a:pPr>
            <a:r>
              <a:rPr lang="ar-EG" sz="2800" dirty="0">
                <a:solidFill>
                  <a:srgbClr val="000000"/>
                </a:solidFill>
                <a:latin typeface="Canva Sans Bold"/>
                <a:cs typeface="B Nazanin" panose="00000400000000000000" pitchFamily="2" charset="-78"/>
                <a:sym typeface="Canva Sans Bold"/>
                <a:rtl/>
              </a:rPr>
              <a:t>در دهه‌های </a:t>
            </a:r>
            <a:r>
              <a:rPr lang="fa-IR" sz="2800" dirty="0">
                <a:solidFill>
                  <a:srgbClr val="000000"/>
                </a:solidFill>
                <a:latin typeface="Canva Sans Bold"/>
                <a:cs typeface="B Nazanin" panose="00000400000000000000" pitchFamily="2" charset="-78"/>
                <a:sym typeface="Canva Sans Bold"/>
                <a:rtl/>
              </a:rPr>
              <a:t>1970</a:t>
            </a:r>
            <a:r>
              <a:rPr lang="ar-EG" sz="2800" dirty="0">
                <a:solidFill>
                  <a:srgbClr val="000000"/>
                </a:solidFill>
                <a:latin typeface="Canva Sans Bold"/>
                <a:cs typeface="B Nazanin" panose="00000400000000000000" pitchFamily="2" charset="-78"/>
                <a:sym typeface="Canva Sans Bold"/>
                <a:rtl/>
              </a:rPr>
              <a:t> و </a:t>
            </a:r>
            <a:r>
              <a:rPr lang="fa-IR" sz="2800" dirty="0">
                <a:solidFill>
                  <a:srgbClr val="000000"/>
                </a:solidFill>
                <a:latin typeface="Canva Sans Bold"/>
                <a:cs typeface="B Nazanin" panose="00000400000000000000" pitchFamily="2" charset="-78"/>
                <a:sym typeface="Canva Sans Bold"/>
                <a:rtl/>
              </a:rPr>
              <a:t>1980</a:t>
            </a:r>
            <a:r>
              <a:rPr lang="ar-EG" sz="2800" dirty="0">
                <a:solidFill>
                  <a:srgbClr val="000000"/>
                </a:solidFill>
                <a:latin typeface="Canva Sans Bold"/>
                <a:cs typeface="B Nazanin" panose="00000400000000000000" pitchFamily="2" charset="-78"/>
                <a:sym typeface="Canva Sans Bold"/>
                <a:rtl/>
              </a:rPr>
              <a:t>، پیشرفت‌های چشمگیری در زمینه هوش مصنوعی اتفاق افتاد.  سیستم‌های خبره و برنامه‌های کاربردی مبتنی بر هوش مصنوعی توسعه یافتند و کاربردهای عملی آن را نشان دادند هر چند در دوره هایی سرمایه گذاری در این حوزه با فراز و نشیب هایی همراه بوده است.</a:t>
            </a:r>
          </a:p>
          <a:p>
            <a:pPr algn="just" rtl="1">
              <a:lnSpc>
                <a:spcPts val="3080"/>
              </a:lnSpc>
            </a:pPr>
            <a:endParaRPr lang="ar-EG" sz="2600" dirty="0">
              <a:solidFill>
                <a:srgbClr val="000000"/>
              </a:solidFill>
              <a:latin typeface="Canva Sans Bold"/>
              <a:ea typeface="Canva Sans Bold"/>
              <a:cs typeface="Canva Sans Bold"/>
              <a:sym typeface="Canva Sans Bold"/>
              <a:rtl/>
            </a:endParaRPr>
          </a:p>
        </p:txBody>
      </p:sp>
      <p:sp>
        <p:nvSpPr>
          <p:cNvPr id="14" name="TextBox 14"/>
          <p:cNvSpPr txBox="1"/>
          <p:nvPr/>
        </p:nvSpPr>
        <p:spPr>
          <a:xfrm>
            <a:off x="1113154" y="2410295"/>
            <a:ext cx="11971799" cy="2244845"/>
          </a:xfrm>
          <a:prstGeom prst="rect">
            <a:avLst/>
          </a:prstGeom>
        </p:spPr>
        <p:txBody>
          <a:bodyPr lIns="0" tIns="0" rIns="0" bIns="0" rtlCol="0" anchor="t">
            <a:spAutoFit/>
          </a:bodyPr>
          <a:lstStyle/>
          <a:p>
            <a:pPr algn="just" rtl="1">
              <a:lnSpc>
                <a:spcPts val="3640"/>
              </a:lnSpc>
            </a:pPr>
            <a:r>
              <a:rPr lang="ar-EG" sz="2800" dirty="0">
                <a:solidFill>
                  <a:srgbClr val="000000"/>
                </a:solidFill>
                <a:latin typeface="Canva Sans Bold"/>
                <a:ea typeface="Canva Sans Bold"/>
                <a:cs typeface="B Nazanin" panose="00000400000000000000" pitchFamily="2" charset="-78"/>
                <a:sym typeface="Canva Sans Bold"/>
                <a:rtl/>
              </a:rPr>
              <a:t>کار بر روی هوش مصنوعی به طور جدی در اوایل دهه </a:t>
            </a:r>
            <a:r>
              <a:rPr lang="fa-IR" sz="2800" dirty="0">
                <a:solidFill>
                  <a:srgbClr val="000000"/>
                </a:solidFill>
                <a:latin typeface="Canva Sans Bold"/>
                <a:ea typeface="Canva Sans Bold"/>
                <a:cs typeface="B Nazanin" panose="00000400000000000000" pitchFamily="2" charset="-78"/>
                <a:sym typeface="Canva Sans Bold"/>
              </a:rPr>
              <a:t>1950</a:t>
            </a:r>
            <a:r>
              <a:rPr lang="ar-EG" sz="2800" dirty="0">
                <a:solidFill>
                  <a:srgbClr val="000000"/>
                </a:solidFill>
                <a:latin typeface="Canva Sans Bold"/>
                <a:ea typeface="Canva Sans Bold"/>
                <a:cs typeface="B Nazanin" panose="00000400000000000000" pitchFamily="2" charset="-78"/>
                <a:sym typeface="Canva Sans Bold"/>
                <a:rtl/>
              </a:rPr>
              <a:t>  با مقاله مشهور آلن تورینگ آغاز شد. دانشمندان پیشگام مانند آلن تورینگ، جان مک کارتی و مارویین مینسکی بر روی ایده‌های اساسی هوش مصنوعی تمرکز کردند و آزمایش‌های اولیه را انجام دادند. پژوهش در زمینه هوش مصنوعی در کنفرانسی در کالج دارتموث در تابستان </a:t>
            </a:r>
            <a:r>
              <a:rPr lang="en-US" sz="2800" dirty="0">
                <a:solidFill>
                  <a:srgbClr val="000000"/>
                </a:solidFill>
                <a:latin typeface="Canva Sans Bold"/>
                <a:ea typeface="Canva Sans Bold"/>
                <a:cs typeface="B Nazanin" panose="00000400000000000000" pitchFamily="2" charset="-78"/>
                <a:sym typeface="Canva Sans Bold"/>
              </a:rPr>
              <a:t>۱۹۵۶</a:t>
            </a:r>
            <a:r>
              <a:rPr lang="ar-EG" sz="2800" dirty="0">
                <a:solidFill>
                  <a:srgbClr val="000000"/>
                </a:solidFill>
                <a:latin typeface="Canva Sans Bold"/>
                <a:ea typeface="Canva Sans Bold"/>
                <a:cs typeface="B Nazanin" panose="00000400000000000000" pitchFamily="2" charset="-78"/>
                <a:sym typeface="Canva Sans Bold"/>
                <a:rtl/>
              </a:rPr>
              <a:t> پایه‌ریزی شد.</a:t>
            </a:r>
          </a:p>
          <a:p>
            <a:pPr algn="just" rtl="1">
              <a:lnSpc>
                <a:spcPts val="3080"/>
              </a:lnSpc>
            </a:pPr>
            <a:endParaRPr lang="ar-EG" sz="2800" dirty="0">
              <a:solidFill>
                <a:srgbClr val="000000"/>
              </a:solidFill>
              <a:latin typeface="Canva Sans Bold"/>
              <a:ea typeface="Canva Sans Bold"/>
              <a:cs typeface="B Nazanin" panose="00000400000000000000" pitchFamily="2" charset="-78"/>
              <a:sym typeface="Canva Sans Bold"/>
              <a:rtl/>
            </a:endParaRPr>
          </a:p>
        </p:txBody>
      </p:sp>
      <p:sp>
        <p:nvSpPr>
          <p:cNvPr id="15" name="TextBox 15"/>
          <p:cNvSpPr txBox="1"/>
          <p:nvPr/>
        </p:nvSpPr>
        <p:spPr>
          <a:xfrm>
            <a:off x="1131547" y="7500483"/>
            <a:ext cx="11971799" cy="1320874"/>
          </a:xfrm>
          <a:prstGeom prst="rect">
            <a:avLst/>
          </a:prstGeom>
        </p:spPr>
        <p:txBody>
          <a:bodyPr lIns="0" tIns="0" rIns="0" bIns="0" rtlCol="0" anchor="t">
            <a:spAutoFit/>
          </a:bodyPr>
          <a:lstStyle/>
          <a:p>
            <a:pPr algn="just" rtl="1">
              <a:lnSpc>
                <a:spcPts val="3640"/>
              </a:lnSpc>
            </a:pPr>
            <a:r>
              <a:rPr lang="ar-EG" sz="2800" dirty="0">
                <a:solidFill>
                  <a:srgbClr val="000000"/>
                </a:solidFill>
                <a:latin typeface="Canva Sans Bold"/>
                <a:cs typeface="B Nazanin" panose="00000400000000000000" pitchFamily="2" charset="-78"/>
                <a:sym typeface="Canva Sans Bold"/>
                <a:rtl/>
              </a:rPr>
              <a:t>امروزه هوش مصنوعی به طور گسترده در زندگی روزمره ما به کار گرفته می‌شود.  از اتومبیل‌های خودران گرفته تا دستیارهای هوشمند، هوش مصنوعی به طور فزاینده‌ای نقش مهمی در زندگی ما ایفا می‌کند.</a:t>
            </a:r>
          </a:p>
          <a:p>
            <a:pPr algn="just" rtl="1">
              <a:lnSpc>
                <a:spcPts val="3080"/>
              </a:lnSpc>
            </a:pPr>
            <a:endParaRPr lang="ar-EG" sz="2800" dirty="0">
              <a:solidFill>
                <a:srgbClr val="000000"/>
              </a:solidFill>
              <a:latin typeface="Canva Sans Bold"/>
              <a:cs typeface="B Nazanin" panose="00000400000000000000" pitchFamily="2" charset="-78"/>
              <a:sym typeface="Canva Sans Bold"/>
              <a:rtl/>
            </a:endParaRPr>
          </a:p>
        </p:txBody>
      </p:sp>
      <p:grpSp>
        <p:nvGrpSpPr>
          <p:cNvPr id="16" name="Group 16"/>
          <p:cNvGrpSpPr/>
          <p:nvPr/>
        </p:nvGrpSpPr>
        <p:grpSpPr>
          <a:xfrm>
            <a:off x="12296911" y="2556573"/>
            <a:ext cx="15174656" cy="6513071"/>
            <a:chOff x="-345635" y="0"/>
            <a:chExt cx="20232875" cy="8684095"/>
          </a:xfrm>
        </p:grpSpPr>
        <p:sp>
          <p:nvSpPr>
            <p:cNvPr id="17" name="Freeform 17"/>
            <p:cNvSpPr/>
            <p:nvPr/>
          </p:nvSpPr>
          <p:spPr>
            <a:xfrm>
              <a:off x="0" y="0"/>
              <a:ext cx="19887240" cy="8684095"/>
            </a:xfrm>
            <a:custGeom>
              <a:avLst/>
              <a:gdLst/>
              <a:ahLst/>
              <a:cxnLst/>
              <a:rect l="l" t="t" r="r" b="b"/>
              <a:pathLst>
                <a:path w="19887240" h="8684095">
                  <a:moveTo>
                    <a:pt x="0" y="0"/>
                  </a:moveTo>
                  <a:lnTo>
                    <a:pt x="19887240" y="0"/>
                  </a:lnTo>
                  <a:lnTo>
                    <a:pt x="19887240" y="8684095"/>
                  </a:lnTo>
                  <a:lnTo>
                    <a:pt x="0" y="86840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345635" y="6921739"/>
              <a:ext cx="4670953" cy="974625"/>
            </a:xfrm>
            <a:prstGeom prst="rect">
              <a:avLst/>
            </a:prstGeom>
          </p:spPr>
          <p:txBody>
            <a:bodyPr lIns="0" tIns="0" rIns="0" bIns="0" rtlCol="0" anchor="t">
              <a:spAutoFit/>
            </a:bodyPr>
            <a:lstStyle/>
            <a:p>
              <a:pPr algn="just" rtl="1">
                <a:lnSpc>
                  <a:spcPts val="5740"/>
                </a:lnSpc>
              </a:pPr>
              <a:r>
                <a:rPr lang="ar-EG" sz="4100" dirty="0">
                  <a:solidFill>
                    <a:srgbClr val="000000"/>
                  </a:solidFill>
                  <a:latin typeface="Canva Sans Bold"/>
                  <a:ea typeface="Canva Sans Bold"/>
                  <a:cs typeface="B Nazanin" panose="00000400000000000000" pitchFamily="2" charset="-78"/>
                  <a:sym typeface="Canva Sans Bold"/>
                  <a:rtl/>
                </a:rPr>
                <a:t>امروز</a:t>
              </a:r>
              <a:r>
                <a:rPr lang="fa-IR" sz="4100" dirty="0">
                  <a:solidFill>
                    <a:srgbClr val="000000"/>
                  </a:solidFill>
                  <a:latin typeface="Canva Sans Bold"/>
                  <a:ea typeface="Canva Sans Bold"/>
                  <a:cs typeface="B Nazanin" panose="00000400000000000000" pitchFamily="2" charset="-78"/>
                  <a:sym typeface="Canva Sans Bold"/>
                  <a:rtl/>
                </a:rPr>
                <a:t> </a:t>
              </a:r>
              <a:endParaRPr lang="ar-EG" sz="4100" dirty="0">
                <a:solidFill>
                  <a:srgbClr val="000000"/>
                </a:solidFill>
                <a:latin typeface="Canva Sans Bold"/>
                <a:ea typeface="Canva Sans Bold"/>
                <a:cs typeface="B Nazanin" panose="00000400000000000000" pitchFamily="2" charset="-78"/>
                <a:sym typeface="Canva Sans Bold"/>
                <a:rtl/>
              </a:endParaRPr>
            </a:p>
          </p:txBody>
        </p:sp>
        <p:sp>
          <p:nvSpPr>
            <p:cNvPr id="19" name="TextBox 19"/>
            <p:cNvSpPr txBox="1"/>
            <p:nvPr/>
          </p:nvSpPr>
          <p:spPr>
            <a:xfrm>
              <a:off x="24524" y="3814913"/>
              <a:ext cx="4670953" cy="837836"/>
            </a:xfrm>
            <a:prstGeom prst="rect">
              <a:avLst/>
            </a:prstGeom>
          </p:spPr>
          <p:txBody>
            <a:bodyPr lIns="0" tIns="0" rIns="0" bIns="0" rtlCol="0" anchor="t">
              <a:spAutoFit/>
            </a:bodyPr>
            <a:lstStyle/>
            <a:p>
              <a:pPr algn="just" rtl="1">
                <a:lnSpc>
                  <a:spcPts val="4900"/>
                </a:lnSpc>
              </a:pPr>
              <a:r>
                <a:rPr lang="ar-EG" sz="3500" b="1" dirty="0">
                  <a:solidFill>
                    <a:srgbClr val="000000"/>
                  </a:solidFill>
                  <a:latin typeface="Canva Sans Bold"/>
                  <a:ea typeface="Canva Sans Bold"/>
                  <a:cs typeface="B Nazanin" panose="00000400000000000000" pitchFamily="2" charset="-78"/>
                  <a:sym typeface="Canva Sans Bold"/>
                  <a:rtl/>
                </a:rPr>
                <a:t>دهه </a:t>
              </a:r>
              <a:r>
                <a:rPr lang="fa-IR" sz="3500" b="1" dirty="0">
                  <a:solidFill>
                    <a:srgbClr val="000000"/>
                  </a:solidFill>
                  <a:latin typeface="Canva Sans Bold"/>
                  <a:ea typeface="Canva Sans Bold"/>
                  <a:cs typeface="B Nazanin" panose="00000400000000000000" pitchFamily="2" charset="-78"/>
                  <a:sym typeface="Canva Sans Bold"/>
                </a:rPr>
                <a:t>70</a:t>
              </a:r>
              <a:r>
                <a:rPr lang="ar-EG" sz="3500" b="1" dirty="0">
                  <a:solidFill>
                    <a:srgbClr val="000000"/>
                  </a:solidFill>
                  <a:latin typeface="Canva Sans Bold"/>
                  <a:ea typeface="Canva Sans Bold"/>
                  <a:cs typeface="B Nazanin" panose="00000400000000000000" pitchFamily="2" charset="-78"/>
                  <a:sym typeface="Canva Sans Bold"/>
                  <a:rtl/>
                </a:rPr>
                <a:t> و </a:t>
              </a:r>
              <a:r>
                <a:rPr lang="fa-IR" sz="3500" b="1" dirty="0">
                  <a:solidFill>
                    <a:srgbClr val="000000"/>
                  </a:solidFill>
                  <a:latin typeface="Canva Sans Bold"/>
                  <a:ea typeface="Canva Sans Bold"/>
                  <a:cs typeface="B Nazanin" panose="00000400000000000000" pitchFamily="2" charset="-78"/>
                  <a:sym typeface="Canva Sans Bold"/>
                </a:rPr>
                <a:t>80 میلادی</a:t>
              </a:r>
              <a:endParaRPr lang="en-US" sz="3500" b="1" dirty="0">
                <a:solidFill>
                  <a:srgbClr val="000000"/>
                </a:solidFill>
                <a:latin typeface="Canva Sans Bold"/>
                <a:ea typeface="Canva Sans Bold"/>
                <a:cs typeface="B Nazanin" panose="00000400000000000000" pitchFamily="2" charset="-78"/>
                <a:sym typeface="Canva Sans Bold"/>
              </a:endParaRPr>
            </a:p>
          </p:txBody>
        </p:sp>
        <p:sp>
          <p:nvSpPr>
            <p:cNvPr id="20" name="TextBox 20"/>
            <p:cNvSpPr txBox="1"/>
            <p:nvPr/>
          </p:nvSpPr>
          <p:spPr>
            <a:xfrm>
              <a:off x="552499" y="633215"/>
              <a:ext cx="4670953" cy="837836"/>
            </a:xfrm>
            <a:prstGeom prst="rect">
              <a:avLst/>
            </a:prstGeom>
          </p:spPr>
          <p:txBody>
            <a:bodyPr lIns="0" tIns="0" rIns="0" bIns="0" rtlCol="0" anchor="t">
              <a:spAutoFit/>
            </a:bodyPr>
            <a:lstStyle/>
            <a:p>
              <a:pPr algn="just" rtl="1">
                <a:lnSpc>
                  <a:spcPts val="4900"/>
                </a:lnSpc>
              </a:pPr>
              <a:r>
                <a:rPr lang="ar-EG" sz="3500" b="1" dirty="0">
                  <a:solidFill>
                    <a:srgbClr val="000000"/>
                  </a:solidFill>
                  <a:latin typeface="Canva Sans Bold"/>
                  <a:ea typeface="Canva Sans Bold"/>
                  <a:cs typeface="B Nazanin" panose="00000400000000000000" pitchFamily="2" charset="-78"/>
                  <a:sym typeface="Canva Sans Bold"/>
                  <a:rtl/>
                </a:rPr>
                <a:t>اوایل دهه </a:t>
              </a:r>
              <a:r>
                <a:rPr lang="fa-IR" sz="3500" b="1" dirty="0">
                  <a:solidFill>
                    <a:srgbClr val="000000"/>
                  </a:solidFill>
                  <a:latin typeface="Canva Sans Bold"/>
                  <a:ea typeface="Canva Sans Bold"/>
                  <a:cs typeface="B Nazanin" panose="00000400000000000000" pitchFamily="2" charset="-78"/>
                  <a:sym typeface="Canva Sans Bold"/>
                </a:rPr>
                <a:t>1950</a:t>
              </a:r>
              <a:endParaRPr lang="en-US" sz="3500" b="1" dirty="0">
                <a:solidFill>
                  <a:srgbClr val="000000"/>
                </a:solidFill>
                <a:latin typeface="Canva Sans Bold"/>
                <a:ea typeface="Canva Sans Bold"/>
                <a:cs typeface="B Nazanin" panose="00000400000000000000" pitchFamily="2" charset="-78"/>
                <a:sym typeface="Canva Sans Bold"/>
              </a:endParaRPr>
            </a:p>
          </p:txBody>
        </p:sp>
      </p:grpSp>
      <p:sp>
        <p:nvSpPr>
          <p:cNvPr id="21" name="Freeform 4">
            <a:extLst>
              <a:ext uri="{FF2B5EF4-FFF2-40B4-BE49-F238E27FC236}">
                <a16:creationId xmlns:a16="http://schemas.microsoft.com/office/drawing/2014/main" id="{411681B3-660E-463C-416F-EAD7FA7E0A3C}"/>
              </a:ext>
            </a:extLst>
          </p:cNvPr>
          <p:cNvSpPr/>
          <p:nvPr/>
        </p:nvSpPr>
        <p:spPr>
          <a:xfrm rot="2871165">
            <a:off x="1021293" y="9018879"/>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5">
            <a:extLst>
              <a:ext uri="{FF2B5EF4-FFF2-40B4-BE49-F238E27FC236}">
                <a16:creationId xmlns:a16="http://schemas.microsoft.com/office/drawing/2014/main" id="{24FE19B3-361B-5C7D-6320-F8CC1FF116FA}"/>
              </a:ext>
            </a:extLst>
          </p:cNvPr>
          <p:cNvSpPr/>
          <p:nvPr/>
        </p:nvSpPr>
        <p:spPr>
          <a:xfrm rot="2700000">
            <a:off x="251702" y="8327690"/>
            <a:ext cx="805238" cy="805238"/>
          </a:xfrm>
          <a:custGeom>
            <a:avLst/>
            <a:gdLst/>
            <a:ahLst/>
            <a:cxnLst/>
            <a:rect l="l" t="t" r="r" b="b"/>
            <a:pathLst>
              <a:path w="805238" h="805238">
                <a:moveTo>
                  <a:pt x="0" y="0"/>
                </a:moveTo>
                <a:lnTo>
                  <a:pt x="805237" y="0"/>
                </a:lnTo>
                <a:lnTo>
                  <a:pt x="805237" y="805238"/>
                </a:lnTo>
                <a:lnTo>
                  <a:pt x="0" y="8052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5727268" y="-1622312"/>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700000">
            <a:off x="-4021192" y="535747"/>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700000">
            <a:off x="-2160457" y="6023374"/>
            <a:ext cx="1836063" cy="1836063"/>
          </a:xfrm>
          <a:custGeom>
            <a:avLst/>
            <a:gdLst/>
            <a:ahLst/>
            <a:cxnLst/>
            <a:rect l="l" t="t" r="r" b="b"/>
            <a:pathLst>
              <a:path w="1836063" h="1836063">
                <a:moveTo>
                  <a:pt x="0" y="0"/>
                </a:moveTo>
                <a:lnTo>
                  <a:pt x="1836063" y="0"/>
                </a:lnTo>
                <a:lnTo>
                  <a:pt x="1836063" y="1836063"/>
                </a:lnTo>
                <a:lnTo>
                  <a:pt x="0" y="18360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871165">
            <a:off x="-392130" y="5551384"/>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2871165">
            <a:off x="17830358" y="5234851"/>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2871165">
            <a:off x="273865" y="835335"/>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2871165">
            <a:off x="17367202" y="4953492"/>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2700000">
            <a:off x="17176331" y="666942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700000">
            <a:off x="312161" y="1417833"/>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6790145" y="6051105"/>
            <a:ext cx="575268" cy="575268"/>
          </a:xfrm>
          <a:custGeom>
            <a:avLst/>
            <a:gdLst/>
            <a:ahLst/>
            <a:cxnLst/>
            <a:rect l="l" t="t" r="r" b="b"/>
            <a:pathLst>
              <a:path w="575268" h="575268">
                <a:moveTo>
                  <a:pt x="0" y="0"/>
                </a:moveTo>
                <a:lnTo>
                  <a:pt x="575268" y="0"/>
                </a:lnTo>
                <a:lnTo>
                  <a:pt x="575268" y="575268"/>
                </a:lnTo>
                <a:lnTo>
                  <a:pt x="0" y="5752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8375738" y="972844"/>
            <a:ext cx="5712685" cy="1025922"/>
          </a:xfrm>
          <a:prstGeom prst="rect">
            <a:avLst/>
          </a:prstGeom>
        </p:spPr>
        <p:txBody>
          <a:bodyPr lIns="0" tIns="0" rIns="0" bIns="0" rtlCol="0" anchor="t">
            <a:spAutoFit/>
          </a:bodyPr>
          <a:lstStyle/>
          <a:p>
            <a:pPr algn="ctr" rtl="1">
              <a:lnSpc>
                <a:spcPts val="7979"/>
              </a:lnSpc>
            </a:pPr>
            <a:r>
              <a:rPr lang="ar-EG" sz="5699" dirty="0">
                <a:solidFill>
                  <a:srgbClr val="4F826F"/>
                </a:solidFill>
                <a:latin typeface="Canva Sans Bold"/>
                <a:cs typeface="B Nazanin" panose="00000400000000000000" pitchFamily="2" charset="-78"/>
                <a:sym typeface="Canva Sans Bold"/>
                <a:rtl/>
              </a:rPr>
              <a:t>جستجوی گراف </a:t>
            </a:r>
            <a:r>
              <a:rPr lang="en-US" sz="5699" dirty="0">
                <a:solidFill>
                  <a:srgbClr val="4F826F"/>
                </a:solidFill>
                <a:latin typeface="Canva Sans Bold"/>
                <a:cs typeface="B Nazanin" panose="00000400000000000000" pitchFamily="2" charset="-78"/>
                <a:sym typeface="Canva Sans Bold"/>
                <a:rtl/>
              </a:rPr>
              <a:t>A*</a:t>
            </a:r>
            <a:endParaRPr lang="ar-EG" sz="5699" dirty="0">
              <a:solidFill>
                <a:srgbClr val="4F826F"/>
              </a:solidFill>
              <a:latin typeface="Canva Sans Bold"/>
              <a:cs typeface="B Nazanin" panose="00000400000000000000" pitchFamily="2" charset="-78"/>
              <a:sym typeface="Canva Sans Bold"/>
              <a:rtl/>
            </a:endParaRPr>
          </a:p>
        </p:txBody>
      </p:sp>
      <p:pic>
        <p:nvPicPr>
          <p:cNvPr id="14" name="Picture 13">
            <a:extLst>
              <a:ext uri="{FF2B5EF4-FFF2-40B4-BE49-F238E27FC236}">
                <a16:creationId xmlns:a16="http://schemas.microsoft.com/office/drawing/2014/main" id="{75626C71-90F4-9175-3D73-F62A1FC21E54}"/>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1505112" y="3124558"/>
            <a:ext cx="15107197" cy="4944285"/>
          </a:xfrm>
          <a:prstGeom prst="rect">
            <a:avLst/>
          </a:prstGeom>
        </p:spPr>
      </p:pic>
      <p:cxnSp>
        <p:nvCxnSpPr>
          <p:cNvPr id="16" name="Straight Connector 15">
            <a:extLst>
              <a:ext uri="{FF2B5EF4-FFF2-40B4-BE49-F238E27FC236}">
                <a16:creationId xmlns:a16="http://schemas.microsoft.com/office/drawing/2014/main" id="{E676B419-E472-D087-C571-351D0456549C}"/>
              </a:ext>
            </a:extLst>
          </p:cNvPr>
          <p:cNvCxnSpPr/>
          <p:nvPr/>
        </p:nvCxnSpPr>
        <p:spPr>
          <a:xfrm>
            <a:off x="7924800" y="7581900"/>
            <a:ext cx="304800"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402D6ED5-2DB9-1F48-16C1-C3EFC96B2FD6}"/>
              </a:ext>
            </a:extLst>
          </p:cNvPr>
          <p:cNvCxnSpPr>
            <a:cxnSpLocks/>
          </p:cNvCxnSpPr>
          <p:nvPr/>
        </p:nvCxnSpPr>
        <p:spPr>
          <a:xfrm>
            <a:off x="10134600" y="7568901"/>
            <a:ext cx="37021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4598228" y="6378558"/>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3153568" y="121631"/>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1292834" y="5609258"/>
            <a:ext cx="1836063" cy="1836063"/>
          </a:xfrm>
          <a:custGeom>
            <a:avLst/>
            <a:gdLst/>
            <a:ahLst/>
            <a:cxnLst/>
            <a:rect l="l" t="t" r="r" b="b"/>
            <a:pathLst>
              <a:path w="1836063" h="1836063">
                <a:moveTo>
                  <a:pt x="0" y="0"/>
                </a:moveTo>
                <a:lnTo>
                  <a:pt x="1836063" y="0"/>
                </a:lnTo>
                <a:lnTo>
                  <a:pt x="1836063" y="1836063"/>
                </a:lnTo>
                <a:lnTo>
                  <a:pt x="0" y="1836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871165">
            <a:off x="475493" y="5137268"/>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871165">
            <a:off x="17830358" y="5234851"/>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871165">
            <a:off x="1141489" y="421219"/>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871165">
            <a:off x="17367202" y="4953492"/>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2700000">
            <a:off x="13901852" y="918879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700000">
            <a:off x="1179785" y="100371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790145" y="6051105"/>
            <a:ext cx="575268" cy="575268"/>
          </a:xfrm>
          <a:custGeom>
            <a:avLst/>
            <a:gdLst/>
            <a:ahLst/>
            <a:cxnLst/>
            <a:rect l="l" t="t" r="r" b="b"/>
            <a:pathLst>
              <a:path w="575268" h="575268">
                <a:moveTo>
                  <a:pt x="0" y="0"/>
                </a:moveTo>
                <a:lnTo>
                  <a:pt x="575268" y="0"/>
                </a:lnTo>
                <a:lnTo>
                  <a:pt x="575268" y="575268"/>
                </a:lnTo>
                <a:lnTo>
                  <a:pt x="0" y="5752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13" name="Picture 12">
            <a:extLst>
              <a:ext uri="{FF2B5EF4-FFF2-40B4-BE49-F238E27FC236}">
                <a16:creationId xmlns:a16="http://schemas.microsoft.com/office/drawing/2014/main" id="{05AC8DC9-3B7D-2622-9425-4F831D787419}"/>
              </a:ext>
            </a:extLst>
          </p:cNvPr>
          <p:cNvPicPr>
            <a:picLocks noChangeAspect="1"/>
          </p:cNvPicPr>
          <p:nvPr/>
        </p:nvPicPr>
        <p:blipFill>
          <a:blip r:embed="rId10"/>
          <a:stretch>
            <a:fillRect/>
          </a:stretch>
        </p:blipFill>
        <p:spPr>
          <a:xfrm>
            <a:off x="2614542" y="853977"/>
            <a:ext cx="12802710" cy="784013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4598228" y="6378558"/>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3862772" y="6372972"/>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871165">
            <a:off x="17830358" y="5234851"/>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871165">
            <a:off x="432285" y="6672560"/>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871165">
            <a:off x="17367202" y="4953492"/>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700000">
            <a:off x="13901852" y="918879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2700000">
            <a:off x="470581" y="7255058"/>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6790145" y="6051105"/>
            <a:ext cx="575268" cy="575268"/>
          </a:xfrm>
          <a:custGeom>
            <a:avLst/>
            <a:gdLst/>
            <a:ahLst/>
            <a:cxnLst/>
            <a:rect l="l" t="t" r="r" b="b"/>
            <a:pathLst>
              <a:path w="575268" h="575268">
                <a:moveTo>
                  <a:pt x="0" y="0"/>
                </a:moveTo>
                <a:lnTo>
                  <a:pt x="575268" y="0"/>
                </a:lnTo>
                <a:lnTo>
                  <a:pt x="575268" y="575268"/>
                </a:lnTo>
                <a:lnTo>
                  <a:pt x="0" y="5752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39765" y="598302"/>
            <a:ext cx="15631866" cy="1299271"/>
          </a:xfrm>
          <a:custGeom>
            <a:avLst/>
            <a:gdLst/>
            <a:ahLst/>
            <a:cxnLst/>
            <a:rect l="l" t="t" r="r" b="b"/>
            <a:pathLst>
              <a:path w="15631866" h="1299271">
                <a:moveTo>
                  <a:pt x="0" y="0"/>
                </a:moveTo>
                <a:lnTo>
                  <a:pt x="15631866" y="0"/>
                </a:lnTo>
                <a:lnTo>
                  <a:pt x="15631866" y="1299271"/>
                </a:lnTo>
                <a:lnTo>
                  <a:pt x="0" y="1299271"/>
                </a:lnTo>
                <a:lnTo>
                  <a:pt x="0" y="0"/>
                </a:lnTo>
                <a:close/>
              </a:path>
            </a:pathLst>
          </a:custGeom>
          <a:blipFill>
            <a:blip r:embed="rId10"/>
            <a:stretch>
              <a:fillRect/>
            </a:stretch>
          </a:blipFill>
        </p:spPr>
      </p:sp>
      <p:pic>
        <p:nvPicPr>
          <p:cNvPr id="12" name="Picture 11">
            <a:extLst>
              <a:ext uri="{FF2B5EF4-FFF2-40B4-BE49-F238E27FC236}">
                <a16:creationId xmlns:a16="http://schemas.microsoft.com/office/drawing/2014/main" id="{443A0A02-39E4-A548-5CDA-0B8B4745E5E5}"/>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50000"/>
                    </a14:imgEffect>
                    <a14:imgEffect>
                      <a14:colorTemperature colorTemp="4700"/>
                    </a14:imgEffect>
                  </a14:imgLayer>
                </a14:imgProps>
              </a:ext>
            </a:extLst>
          </a:blip>
          <a:srcRect t="2304" r="1312"/>
          <a:stretch/>
        </p:blipFill>
        <p:spPr>
          <a:xfrm>
            <a:off x="2503129" y="2399437"/>
            <a:ext cx="11593871" cy="737362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a:off x="17973675" y="-448632"/>
            <a:ext cx="593949" cy="11080454"/>
          </a:xfrm>
          <a:custGeom>
            <a:avLst/>
            <a:gdLst/>
            <a:ahLst/>
            <a:cxnLst/>
            <a:rect l="l" t="t" r="r" b="b"/>
            <a:pathLst>
              <a:path w="593949" h="11080454">
                <a:moveTo>
                  <a:pt x="0" y="0"/>
                </a:moveTo>
                <a:lnTo>
                  <a:pt x="593949" y="0"/>
                </a:lnTo>
                <a:lnTo>
                  <a:pt x="593949" y="11080454"/>
                </a:lnTo>
                <a:lnTo>
                  <a:pt x="0" y="110804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26603" y="544579"/>
            <a:ext cx="17234795" cy="897682"/>
          </a:xfrm>
          <a:prstGeom prst="rect">
            <a:avLst/>
          </a:prstGeom>
        </p:spPr>
        <p:txBody>
          <a:bodyPr lIns="0" tIns="0" rIns="0" bIns="0" rtlCol="0" anchor="t">
            <a:spAutoFit/>
          </a:bodyPr>
          <a:lstStyle/>
          <a:p>
            <a:pPr algn="ctr" rtl="1">
              <a:lnSpc>
                <a:spcPts val="7000"/>
              </a:lnSpc>
            </a:pPr>
            <a:r>
              <a:rPr lang="ar-EG" sz="5699" dirty="0">
                <a:solidFill>
                  <a:srgbClr val="4F826F"/>
                </a:solidFill>
                <a:latin typeface="Canva Sans Bold"/>
                <a:cs typeface="B Nazanin" panose="00000400000000000000" pitchFamily="2" charset="-78"/>
                <a:sym typeface="Canva Sans Bold"/>
                <a:rtl/>
              </a:rPr>
              <a:t>مکاشفه در هوش مصنوعی: کشف الگوها و استنباط دانش جدید</a:t>
            </a:r>
          </a:p>
        </p:txBody>
      </p:sp>
      <p:sp>
        <p:nvSpPr>
          <p:cNvPr id="4" name="TextBox 4"/>
          <p:cNvSpPr txBox="1"/>
          <p:nvPr/>
        </p:nvSpPr>
        <p:spPr>
          <a:xfrm>
            <a:off x="1028700" y="2777891"/>
            <a:ext cx="16230600" cy="2593274"/>
          </a:xfrm>
          <a:prstGeom prst="rect">
            <a:avLst/>
          </a:prstGeom>
        </p:spPr>
        <p:txBody>
          <a:bodyPr lIns="0" tIns="0" rIns="0" bIns="0" rtlCol="0" anchor="t">
            <a:spAutoFit/>
          </a:bodyPr>
          <a:lstStyle/>
          <a:p>
            <a:pPr marL="625199" lvl="1" indent="-312599" algn="just" rtl="1">
              <a:lnSpc>
                <a:spcPts val="4054"/>
              </a:lnSpc>
              <a:buFont typeface="Arial"/>
              <a:buChar char="•"/>
            </a:pPr>
            <a:r>
              <a:rPr lang="ar-EG" sz="2895" dirty="0">
                <a:solidFill>
                  <a:srgbClr val="000000"/>
                </a:solidFill>
                <a:latin typeface="Canva Sans Bold"/>
                <a:ea typeface="Canva Sans Bold"/>
                <a:cs typeface="B Nazanin" panose="00000400000000000000" pitchFamily="2" charset="-78"/>
                <a:sym typeface="Canva Sans Bold"/>
                <a:rtl/>
              </a:rPr>
              <a:t>روحیه کنجکاوی و پژوهش‌محوری نقش اساسی در فرآیند مکاشفه در هوش مصنوعی ایفا می‌کند. این ویژگی‌ها محققان را به </a:t>
            </a:r>
            <a:r>
              <a:rPr lang="ar-EG" sz="2895" dirty="0">
                <a:solidFill>
                  <a:schemeClr val="bg2">
                    <a:lumMod val="50000"/>
                  </a:schemeClr>
                </a:solidFill>
                <a:latin typeface="Canva Sans Bold"/>
                <a:ea typeface="Canva Sans Bold"/>
                <a:cs typeface="B Nazanin" panose="00000400000000000000" pitchFamily="2" charset="-78"/>
                <a:sym typeface="Canva Sans Bold"/>
                <a:rtl/>
              </a:rPr>
              <a:t>جستجوی دانش جدید و کشف حقایق</a:t>
            </a:r>
            <a:r>
              <a:rPr lang="ar-EG" sz="2895" dirty="0">
                <a:solidFill>
                  <a:srgbClr val="000000"/>
                </a:solidFill>
                <a:latin typeface="Canva Sans Bold"/>
                <a:ea typeface="Canva Sans Bold"/>
                <a:cs typeface="B Nazanin" panose="00000400000000000000" pitchFamily="2" charset="-78"/>
                <a:sym typeface="Canva Sans Bold"/>
                <a:rtl/>
              </a:rPr>
              <a:t> ناشناخته تشویق می‌کند و موجب پیشرفت علمی و فناوری در این حوزه می‌شود. مکاشفه در هوش مصنوعی مستلزم فرضیه‌سازی، آزمایش و تجزیه و تحلیل دقیق است. محققان با روح پژوهشگری خود می‌توانند به حل مسائل ناشناخته پرداخته و در نتیجه دانش و فناوری را در این زمینه توسعه دهند.</a:t>
            </a:r>
          </a:p>
          <a:p>
            <a:pPr algn="just" rtl="1">
              <a:lnSpc>
                <a:spcPts val="4054"/>
              </a:lnSpc>
            </a:pPr>
            <a:endParaRPr lang="ar-EG" sz="2895" dirty="0">
              <a:solidFill>
                <a:srgbClr val="000000"/>
              </a:solidFill>
              <a:latin typeface="Canva Sans Bold"/>
              <a:ea typeface="Canva Sans Bold"/>
              <a:cs typeface="Canva Sans Bold"/>
              <a:sym typeface="Canva Sans Bold"/>
              <a:rtl/>
            </a:endParaRPr>
          </a:p>
        </p:txBody>
      </p:sp>
      <p:sp>
        <p:nvSpPr>
          <p:cNvPr id="5" name="TextBox 5"/>
          <p:cNvSpPr txBox="1"/>
          <p:nvPr/>
        </p:nvSpPr>
        <p:spPr>
          <a:xfrm>
            <a:off x="1028700" y="6731564"/>
            <a:ext cx="16230600" cy="1577355"/>
          </a:xfrm>
          <a:prstGeom prst="rect">
            <a:avLst/>
          </a:prstGeom>
        </p:spPr>
        <p:txBody>
          <a:bodyPr lIns="0" tIns="0" rIns="0" bIns="0" rtlCol="0" anchor="t">
            <a:spAutoFit/>
          </a:bodyPr>
          <a:lstStyle/>
          <a:p>
            <a:pPr marL="625199" lvl="1" indent="-312599" algn="just" rtl="1">
              <a:lnSpc>
                <a:spcPts val="4054"/>
              </a:lnSpc>
              <a:buFont typeface="Arial"/>
              <a:buChar char="•"/>
            </a:pPr>
            <a:r>
              <a:rPr lang="ar-EG" sz="2895" dirty="0">
                <a:solidFill>
                  <a:srgbClr val="000000"/>
                </a:solidFill>
                <a:latin typeface="Canva Sans Bold"/>
                <a:ea typeface="Canva Sans Bold"/>
                <a:cs typeface="B Nazanin" panose="00000400000000000000" pitchFamily="2" charset="-78"/>
                <a:sym typeface="Canva Sans Bold"/>
                <a:rtl/>
              </a:rPr>
              <a:t>مکاشفه در هوش مصنوعی به </a:t>
            </a:r>
            <a:r>
              <a:rPr lang="ar-EG" sz="2895" dirty="0">
                <a:solidFill>
                  <a:schemeClr val="bg2">
                    <a:lumMod val="50000"/>
                  </a:schemeClr>
                </a:solidFill>
                <a:latin typeface="Canva Sans Bold"/>
                <a:ea typeface="Canva Sans Bold"/>
                <a:cs typeface="B Nazanin" panose="00000400000000000000" pitchFamily="2" charset="-78"/>
                <a:sym typeface="Canva Sans Bold"/>
                <a:rtl/>
              </a:rPr>
              <a:t>ایجاد ایده‌ها و راه‌حل‌های خلاقانه برای حل مسائل پیچیده </a:t>
            </a:r>
            <a:r>
              <a:rPr lang="ar-EG" sz="2895" dirty="0">
                <a:solidFill>
                  <a:srgbClr val="000000"/>
                </a:solidFill>
                <a:latin typeface="Canva Sans Bold"/>
                <a:ea typeface="Canva Sans Bold"/>
                <a:cs typeface="B Nazanin" panose="00000400000000000000" pitchFamily="2" charset="-78"/>
                <a:sym typeface="Canva Sans Bold"/>
                <a:rtl/>
              </a:rPr>
              <a:t>کمک می‌کند. این فرآیند منجر به توسعه فناوری‌های نو و بهبود عملکرد سیستم‌های هوشمند می‌شود، زیرا محققان با به کارگیری تفکر نوآورانه قادر به </a:t>
            </a:r>
            <a:r>
              <a:rPr lang="ar-EG" sz="2895" dirty="0">
                <a:solidFill>
                  <a:schemeClr val="bg2">
                    <a:lumMod val="50000"/>
                  </a:schemeClr>
                </a:solidFill>
                <a:latin typeface="Canva Sans Bold"/>
                <a:ea typeface="Canva Sans Bold"/>
                <a:cs typeface="B Nazanin" panose="00000400000000000000" pitchFamily="2" charset="-78"/>
                <a:sym typeface="Canva Sans Bold"/>
                <a:rtl/>
              </a:rPr>
              <a:t>کشف رویکردها و الگوریتم‌های خلاق</a:t>
            </a:r>
            <a:r>
              <a:rPr lang="ar-EG" sz="2895" dirty="0">
                <a:solidFill>
                  <a:srgbClr val="000000"/>
                </a:solidFill>
                <a:latin typeface="Canva Sans Bold"/>
                <a:ea typeface="Canva Sans Bold"/>
                <a:cs typeface="B Nazanin" panose="00000400000000000000" pitchFamily="2" charset="-78"/>
                <a:sym typeface="Canva Sans Bold"/>
                <a:rtl/>
              </a:rPr>
              <a:t> خواهند بود. این رویکرد خلاقانه امکان ارائه راه‌حل‌های بدیع و نوین برای چالش‌های موجود را فراهم می‌آورد.</a:t>
            </a:r>
          </a:p>
        </p:txBody>
      </p:sp>
      <p:sp>
        <p:nvSpPr>
          <p:cNvPr id="6" name="TextBox 6"/>
          <p:cNvSpPr txBox="1"/>
          <p:nvPr/>
        </p:nvSpPr>
        <p:spPr>
          <a:xfrm>
            <a:off x="11469599" y="2028592"/>
            <a:ext cx="5418948" cy="628377"/>
          </a:xfrm>
          <a:prstGeom prst="rect">
            <a:avLst/>
          </a:prstGeom>
        </p:spPr>
        <p:txBody>
          <a:bodyPr lIns="0" tIns="0" rIns="0" bIns="0" rtlCol="0" anchor="t">
            <a:spAutoFit/>
          </a:bodyPr>
          <a:lstStyle/>
          <a:p>
            <a:pPr algn="ctr" rtl="1">
              <a:lnSpc>
                <a:spcPts val="4900"/>
              </a:lnSpc>
            </a:pPr>
            <a:r>
              <a:rPr lang="ar-EG" sz="3500" dirty="0">
                <a:solidFill>
                  <a:srgbClr val="4F826F"/>
                </a:solidFill>
                <a:latin typeface="Canva Sans Bold"/>
                <a:ea typeface="Canva Sans Bold"/>
                <a:cs typeface="B Nazanin" panose="00000400000000000000" pitchFamily="2" charset="-78"/>
                <a:sym typeface="Canva Sans Bold"/>
                <a:rtl/>
              </a:rPr>
              <a:t>پژوهش و کنجکاوی علمی</a:t>
            </a:r>
          </a:p>
        </p:txBody>
      </p:sp>
      <p:sp>
        <p:nvSpPr>
          <p:cNvPr id="7" name="TextBox 7"/>
          <p:cNvSpPr txBox="1"/>
          <p:nvPr/>
        </p:nvSpPr>
        <p:spPr>
          <a:xfrm>
            <a:off x="10704824" y="5942441"/>
            <a:ext cx="6021797" cy="628377"/>
          </a:xfrm>
          <a:prstGeom prst="rect">
            <a:avLst/>
          </a:prstGeom>
        </p:spPr>
        <p:txBody>
          <a:bodyPr lIns="0" tIns="0" rIns="0" bIns="0" rtlCol="0" anchor="t">
            <a:spAutoFit/>
          </a:bodyPr>
          <a:lstStyle/>
          <a:p>
            <a:pPr algn="ctr" rtl="1">
              <a:lnSpc>
                <a:spcPts val="4900"/>
              </a:lnSpc>
            </a:pPr>
            <a:r>
              <a:rPr lang="ar-EG" sz="3500" dirty="0">
                <a:solidFill>
                  <a:srgbClr val="4F826F"/>
                </a:solidFill>
                <a:latin typeface="Canva Sans Bold"/>
                <a:ea typeface="Canva Sans Bold"/>
                <a:cs typeface="B Nazanin" panose="00000400000000000000" pitchFamily="2" charset="-78"/>
                <a:sym typeface="Canva Sans Bold"/>
                <a:rtl/>
              </a:rPr>
              <a:t>خلاقیت و نوآوری در حل مسائل</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a:off x="17973675" y="-448632"/>
            <a:ext cx="593949" cy="11080454"/>
          </a:xfrm>
          <a:custGeom>
            <a:avLst/>
            <a:gdLst/>
            <a:ahLst/>
            <a:cxnLst/>
            <a:rect l="l" t="t" r="r" b="b"/>
            <a:pathLst>
              <a:path w="593949" h="11080454">
                <a:moveTo>
                  <a:pt x="0" y="0"/>
                </a:moveTo>
                <a:lnTo>
                  <a:pt x="593949" y="0"/>
                </a:lnTo>
                <a:lnTo>
                  <a:pt x="593949" y="11080454"/>
                </a:lnTo>
                <a:lnTo>
                  <a:pt x="0" y="110804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26603" y="544579"/>
            <a:ext cx="17234795" cy="897682"/>
          </a:xfrm>
          <a:prstGeom prst="rect">
            <a:avLst/>
          </a:prstGeom>
        </p:spPr>
        <p:txBody>
          <a:bodyPr lIns="0" tIns="0" rIns="0" bIns="0" rtlCol="0" anchor="t">
            <a:spAutoFit/>
          </a:bodyPr>
          <a:lstStyle/>
          <a:p>
            <a:pPr algn="ctr" rtl="1">
              <a:lnSpc>
                <a:spcPts val="7000"/>
              </a:lnSpc>
            </a:pPr>
            <a:r>
              <a:rPr lang="ar-EG" sz="5699" dirty="0">
                <a:solidFill>
                  <a:srgbClr val="4F826F"/>
                </a:solidFill>
                <a:latin typeface="Canva Sans Bold"/>
                <a:cs typeface="B Nazanin" panose="00000400000000000000" pitchFamily="2" charset="-78"/>
                <a:sym typeface="Canva Sans Bold"/>
                <a:rtl/>
              </a:rPr>
              <a:t>مکاشفه در هوش مصنوعی: کشف الگوها و استنباط دانش جدید</a:t>
            </a:r>
          </a:p>
        </p:txBody>
      </p:sp>
      <p:sp>
        <p:nvSpPr>
          <p:cNvPr id="4" name="TextBox 4"/>
          <p:cNvSpPr txBox="1"/>
          <p:nvPr/>
        </p:nvSpPr>
        <p:spPr>
          <a:xfrm>
            <a:off x="1028700" y="2777891"/>
            <a:ext cx="16230600" cy="2593274"/>
          </a:xfrm>
          <a:prstGeom prst="rect">
            <a:avLst/>
          </a:prstGeom>
        </p:spPr>
        <p:txBody>
          <a:bodyPr lIns="0" tIns="0" rIns="0" bIns="0" rtlCol="0" anchor="t">
            <a:spAutoFit/>
          </a:bodyPr>
          <a:lstStyle/>
          <a:p>
            <a:pPr marL="625199" lvl="1" indent="-312599" algn="just" rtl="1">
              <a:lnSpc>
                <a:spcPts val="4054"/>
              </a:lnSpc>
              <a:buFont typeface="Arial"/>
              <a:buChar char="•"/>
            </a:pPr>
            <a:r>
              <a:rPr lang="ar-EG" sz="2895" dirty="0">
                <a:solidFill>
                  <a:srgbClr val="000000"/>
                </a:solidFill>
                <a:latin typeface="Canva Sans Bold"/>
                <a:ea typeface="Canva Sans Bold"/>
                <a:cs typeface="B Nazanin" panose="00000400000000000000" pitchFamily="2" charset="-78"/>
                <a:sym typeface="Canva Sans Bold"/>
                <a:rtl/>
              </a:rPr>
              <a:t>مکاشفه در هوش مصنوعی همچنین به فرآیند </a:t>
            </a:r>
            <a:r>
              <a:rPr lang="ar-EG" sz="2895" dirty="0">
                <a:solidFill>
                  <a:schemeClr val="bg2">
                    <a:lumMod val="50000"/>
                  </a:schemeClr>
                </a:solidFill>
                <a:latin typeface="Canva Sans Bold"/>
                <a:ea typeface="Canva Sans Bold"/>
                <a:cs typeface="B Nazanin" panose="00000400000000000000" pitchFamily="2" charset="-78"/>
                <a:sym typeface="Canva Sans Bold"/>
                <a:rtl/>
              </a:rPr>
              <a:t>طراحی مدل‌های ریاضی پیشرفته و انجام استدلال‌های منطقی برای تحلیل و تفسیر پدیده‌های پیچیده</a:t>
            </a:r>
            <a:r>
              <a:rPr lang="ar-EG" sz="2895" dirty="0">
                <a:solidFill>
                  <a:srgbClr val="000000"/>
                </a:solidFill>
                <a:latin typeface="Canva Sans Bold"/>
                <a:ea typeface="Canva Sans Bold"/>
                <a:cs typeface="B Nazanin" panose="00000400000000000000" pitchFamily="2" charset="-78"/>
                <a:sym typeface="Canva Sans Bold"/>
                <a:rtl/>
              </a:rPr>
              <a:t> اشاره دارد. این مدل‌سازی ریاضی و رویکردهای استنتاجی به کشف قوانین، روابط و حقایق جدیدی منجر می‌شود که درک ما را از موضوعات مختلف افزایش می‌دهد. محققان با بکارگیری ابزارهای ریاضی پیچیده و روش‌های استنتاجی، قادر خواهند بود جنبه‌های متنوع پدیده‌ها را به طور دقیق مدل‌سازی کرده و قوانین حاکم بر آنها را استخراج نمایند.</a:t>
            </a:r>
          </a:p>
          <a:p>
            <a:pPr algn="just" rtl="1">
              <a:lnSpc>
                <a:spcPts val="4054"/>
              </a:lnSpc>
            </a:pPr>
            <a:endParaRPr lang="ar-EG" sz="2895" dirty="0">
              <a:solidFill>
                <a:srgbClr val="000000"/>
              </a:solidFill>
              <a:latin typeface="Canva Sans Bold"/>
              <a:ea typeface="Canva Sans Bold"/>
              <a:cs typeface="Canva Sans Bold"/>
              <a:sym typeface="Canva Sans Bold"/>
              <a:rtl/>
            </a:endParaRPr>
          </a:p>
        </p:txBody>
      </p:sp>
      <p:sp>
        <p:nvSpPr>
          <p:cNvPr id="5" name="TextBox 5"/>
          <p:cNvSpPr txBox="1"/>
          <p:nvPr/>
        </p:nvSpPr>
        <p:spPr>
          <a:xfrm>
            <a:off x="1028700" y="6671279"/>
            <a:ext cx="16230600" cy="1577355"/>
          </a:xfrm>
          <a:prstGeom prst="rect">
            <a:avLst/>
          </a:prstGeom>
        </p:spPr>
        <p:txBody>
          <a:bodyPr lIns="0" tIns="0" rIns="0" bIns="0" rtlCol="0" anchor="t">
            <a:spAutoFit/>
          </a:bodyPr>
          <a:lstStyle/>
          <a:p>
            <a:pPr marL="625199" lvl="1" indent="-312599" algn="just" rtl="1">
              <a:lnSpc>
                <a:spcPts val="4054"/>
              </a:lnSpc>
              <a:buFont typeface="Arial"/>
              <a:buChar char="•"/>
            </a:pPr>
            <a:r>
              <a:rPr lang="ar-EG" sz="2895" dirty="0">
                <a:solidFill>
                  <a:srgbClr val="000000"/>
                </a:solidFill>
                <a:latin typeface="Canva Sans Bold"/>
                <a:ea typeface="Canva Sans Bold"/>
                <a:cs typeface="B Nazanin" panose="00000400000000000000" pitchFamily="2" charset="-78"/>
                <a:sym typeface="Canva Sans Bold"/>
                <a:rtl/>
              </a:rPr>
              <a:t> در حوزه هوش مصنوعی، مکاشفه به فرآیند کشف الگوها، روابط و ویژگی‌های پنهان در داده‌ها اشاره دارد. با استفاده </a:t>
            </a:r>
            <a:r>
              <a:rPr lang="ar-EG" sz="2895" dirty="0">
                <a:solidFill>
                  <a:schemeClr val="bg2">
                    <a:lumMod val="50000"/>
                  </a:schemeClr>
                </a:solidFill>
                <a:latin typeface="Canva Sans Bold"/>
                <a:ea typeface="Canva Sans Bold"/>
                <a:cs typeface="B Nazanin" panose="00000400000000000000" pitchFamily="2" charset="-78"/>
                <a:sym typeface="Canva Sans Bold"/>
                <a:rtl/>
              </a:rPr>
              <a:t>از تکنیک‌های پیشرفته پردازش اطلاعات و داده‌کاوی</a:t>
            </a:r>
            <a:r>
              <a:rPr lang="ar-EG" sz="2895" dirty="0">
                <a:solidFill>
                  <a:srgbClr val="000000"/>
                </a:solidFill>
                <a:latin typeface="Canva Sans Bold"/>
                <a:ea typeface="Canva Sans Bold"/>
                <a:cs typeface="B Nazanin" panose="00000400000000000000" pitchFamily="2" charset="-78"/>
                <a:sym typeface="Canva Sans Bold"/>
                <a:rtl/>
              </a:rPr>
              <a:t>، محققان می‌توانند به </a:t>
            </a:r>
            <a:r>
              <a:rPr lang="ar-EG" sz="2895" dirty="0">
                <a:solidFill>
                  <a:schemeClr val="bg2">
                    <a:lumMod val="50000"/>
                  </a:schemeClr>
                </a:solidFill>
                <a:latin typeface="Canva Sans Bold"/>
                <a:ea typeface="Canva Sans Bold"/>
                <a:cs typeface="B Nazanin" panose="00000400000000000000" pitchFamily="2" charset="-78"/>
                <a:sym typeface="Canva Sans Bold"/>
                <a:rtl/>
              </a:rPr>
              <a:t>شناسایی نقاط کلیدی، روابط پیچیده و ارتباطات ناشناخته در داده‌ها </a:t>
            </a:r>
            <a:r>
              <a:rPr lang="ar-EG" sz="2895" dirty="0">
                <a:solidFill>
                  <a:srgbClr val="000000"/>
                </a:solidFill>
                <a:latin typeface="Canva Sans Bold"/>
                <a:ea typeface="Canva Sans Bold"/>
                <a:cs typeface="B Nazanin" panose="00000400000000000000" pitchFamily="2" charset="-78"/>
                <a:sym typeface="Canva Sans Bold"/>
                <a:rtl/>
              </a:rPr>
              <a:t>دست یابند. این امر منجر به درک عمیق‌تر از پدیده‌های مورد مطالعه و کشف اسرار و موارد غیرمنتظره در پس داده‌های حجیم می‌شود.</a:t>
            </a:r>
          </a:p>
        </p:txBody>
      </p:sp>
      <p:sp>
        <p:nvSpPr>
          <p:cNvPr id="6" name="TextBox 6"/>
          <p:cNvSpPr txBox="1"/>
          <p:nvPr/>
        </p:nvSpPr>
        <p:spPr>
          <a:xfrm>
            <a:off x="9670576" y="1914292"/>
            <a:ext cx="7106926" cy="628377"/>
          </a:xfrm>
          <a:prstGeom prst="rect">
            <a:avLst/>
          </a:prstGeom>
        </p:spPr>
        <p:txBody>
          <a:bodyPr lIns="0" tIns="0" rIns="0" bIns="0" rtlCol="0" anchor="t">
            <a:spAutoFit/>
          </a:bodyPr>
          <a:lstStyle/>
          <a:p>
            <a:pPr algn="ctr" rtl="1">
              <a:lnSpc>
                <a:spcPts val="4900"/>
              </a:lnSpc>
            </a:pPr>
            <a:r>
              <a:rPr lang="ar-EG" sz="3500" dirty="0">
                <a:solidFill>
                  <a:srgbClr val="4F826F"/>
                </a:solidFill>
                <a:latin typeface="Canva Sans Bold"/>
                <a:cs typeface="B Nazanin" panose="00000400000000000000" pitchFamily="2" charset="-78"/>
                <a:sym typeface="Canva Sans Bold"/>
                <a:rtl/>
              </a:rPr>
              <a:t>مدل‌سازی ریاضی و استدلال منطقی</a:t>
            </a:r>
          </a:p>
        </p:txBody>
      </p:sp>
      <p:sp>
        <p:nvSpPr>
          <p:cNvPr id="7" name="TextBox 7"/>
          <p:cNvSpPr txBox="1"/>
          <p:nvPr/>
        </p:nvSpPr>
        <p:spPr>
          <a:xfrm>
            <a:off x="10514565" y="5780516"/>
            <a:ext cx="6262937" cy="628377"/>
          </a:xfrm>
          <a:prstGeom prst="rect">
            <a:avLst/>
          </a:prstGeom>
        </p:spPr>
        <p:txBody>
          <a:bodyPr lIns="0" tIns="0" rIns="0" bIns="0" rtlCol="0" anchor="t">
            <a:spAutoFit/>
          </a:bodyPr>
          <a:lstStyle/>
          <a:p>
            <a:pPr algn="ctr" rtl="1">
              <a:lnSpc>
                <a:spcPts val="4900"/>
              </a:lnSpc>
            </a:pPr>
            <a:r>
              <a:rPr lang="ar-EG" sz="3500" dirty="0">
                <a:solidFill>
                  <a:srgbClr val="4F826F"/>
                </a:solidFill>
                <a:latin typeface="Canva Sans Bold"/>
                <a:ea typeface="Canva Sans Bold"/>
                <a:cs typeface="B Nazanin" panose="00000400000000000000" pitchFamily="2" charset="-78"/>
                <a:sym typeface="Canva Sans Bold"/>
                <a:rtl/>
              </a:rPr>
              <a:t>تحلیل الگوها و ساختارهای پنهان</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749776" y="-142817"/>
            <a:ext cx="4183142" cy="4183142"/>
          </a:xfrm>
          <a:custGeom>
            <a:avLst/>
            <a:gdLst/>
            <a:ahLst/>
            <a:cxnLst/>
            <a:rect l="l" t="t" r="r" b="b"/>
            <a:pathLst>
              <a:path w="4183142" h="4183142">
                <a:moveTo>
                  <a:pt x="0" y="0"/>
                </a:moveTo>
                <a:lnTo>
                  <a:pt x="4183142" y="0"/>
                </a:lnTo>
                <a:lnTo>
                  <a:pt x="4183142" y="4183142"/>
                </a:lnTo>
                <a:lnTo>
                  <a:pt x="0" y="4183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1421388" y="1246399"/>
            <a:ext cx="4193026" cy="4193026"/>
          </a:xfrm>
          <a:custGeom>
            <a:avLst/>
            <a:gdLst/>
            <a:ahLst/>
            <a:cxnLst/>
            <a:rect l="l" t="t" r="r" b="b"/>
            <a:pathLst>
              <a:path w="4193026" h="4193026">
                <a:moveTo>
                  <a:pt x="0" y="0"/>
                </a:moveTo>
                <a:lnTo>
                  <a:pt x="4193026" y="0"/>
                </a:lnTo>
                <a:lnTo>
                  <a:pt x="4193026" y="4193026"/>
                </a:lnTo>
                <a:lnTo>
                  <a:pt x="0" y="41930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834177" y="833610"/>
            <a:ext cx="5018604" cy="5018604"/>
          </a:xfrm>
          <a:custGeom>
            <a:avLst/>
            <a:gdLst/>
            <a:ahLst/>
            <a:cxnLst/>
            <a:rect l="l" t="t" r="r" b="b"/>
            <a:pathLst>
              <a:path w="5018604" h="5018604">
                <a:moveTo>
                  <a:pt x="0" y="0"/>
                </a:moveTo>
                <a:lnTo>
                  <a:pt x="5018604" y="0"/>
                </a:lnTo>
                <a:lnTo>
                  <a:pt x="5018604" y="5018604"/>
                </a:lnTo>
                <a:lnTo>
                  <a:pt x="0" y="50186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7859375" y="-448632"/>
            <a:ext cx="593949" cy="11080454"/>
          </a:xfrm>
          <a:custGeom>
            <a:avLst/>
            <a:gdLst/>
            <a:ahLst/>
            <a:cxnLst/>
            <a:rect l="l" t="t" r="r" b="b"/>
            <a:pathLst>
              <a:path w="593949" h="11080454">
                <a:moveTo>
                  <a:pt x="0" y="0"/>
                </a:moveTo>
                <a:lnTo>
                  <a:pt x="593949" y="0"/>
                </a:lnTo>
                <a:lnTo>
                  <a:pt x="593949" y="11080454"/>
                </a:lnTo>
                <a:lnTo>
                  <a:pt x="0" y="110804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2700000">
            <a:off x="1391209" y="-141818"/>
            <a:ext cx="1346864" cy="1346864"/>
          </a:xfrm>
          <a:custGeom>
            <a:avLst/>
            <a:gdLst/>
            <a:ahLst/>
            <a:cxnLst/>
            <a:rect l="l" t="t" r="r" b="b"/>
            <a:pathLst>
              <a:path w="1346864" h="1346864">
                <a:moveTo>
                  <a:pt x="0" y="0"/>
                </a:moveTo>
                <a:lnTo>
                  <a:pt x="1346864" y="0"/>
                </a:lnTo>
                <a:lnTo>
                  <a:pt x="1346864" y="1346865"/>
                </a:lnTo>
                <a:lnTo>
                  <a:pt x="0" y="13468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7" name="Group 7"/>
          <p:cNvGrpSpPr/>
          <p:nvPr/>
        </p:nvGrpSpPr>
        <p:grpSpPr>
          <a:xfrm rot="-2700000">
            <a:off x="-1029391" y="1581136"/>
            <a:ext cx="3409032" cy="3523551"/>
            <a:chOff x="0" y="0"/>
            <a:chExt cx="7358469" cy="7605660"/>
          </a:xfrm>
        </p:grpSpPr>
        <p:sp>
          <p:nvSpPr>
            <p:cNvPr id="8" name="Freeform 8"/>
            <p:cNvSpPr/>
            <p:nvPr/>
          </p:nvSpPr>
          <p:spPr>
            <a:xfrm>
              <a:off x="0" y="0"/>
              <a:ext cx="7358507" cy="7605649"/>
            </a:xfrm>
            <a:custGeom>
              <a:avLst/>
              <a:gdLst/>
              <a:ahLst/>
              <a:cxnLst/>
              <a:rect l="l" t="t" r="r" b="b"/>
              <a:pathLst>
                <a:path w="7358507" h="7605649">
                  <a:moveTo>
                    <a:pt x="7358507" y="6351651"/>
                  </a:moveTo>
                  <a:cubicBezTo>
                    <a:pt x="7358507" y="7044944"/>
                    <a:pt x="6796277" y="7605649"/>
                    <a:pt x="6104509" y="7605649"/>
                  </a:cubicBezTo>
                  <a:lnTo>
                    <a:pt x="1253998" y="7605649"/>
                  </a:lnTo>
                  <a:cubicBezTo>
                    <a:pt x="560705" y="7605649"/>
                    <a:pt x="0" y="7043420"/>
                    <a:pt x="0" y="6351651"/>
                  </a:cubicBezTo>
                  <a:lnTo>
                    <a:pt x="0" y="1253998"/>
                  </a:lnTo>
                  <a:cubicBezTo>
                    <a:pt x="0" y="560705"/>
                    <a:pt x="562229" y="0"/>
                    <a:pt x="1253998" y="0"/>
                  </a:cubicBezTo>
                  <a:lnTo>
                    <a:pt x="6104382" y="0"/>
                  </a:lnTo>
                  <a:cubicBezTo>
                    <a:pt x="6797675" y="0"/>
                    <a:pt x="7358380" y="562229"/>
                    <a:pt x="7358380" y="1253998"/>
                  </a:cubicBezTo>
                  <a:lnTo>
                    <a:pt x="7358380" y="6351651"/>
                  </a:lnTo>
                  <a:close/>
                </a:path>
              </a:pathLst>
            </a:custGeom>
            <a:blipFill>
              <a:blip r:embed="rId12"/>
              <a:stretch>
                <a:fillRect l="-41874" r="-41874"/>
              </a:stretch>
            </a:blipFill>
          </p:spPr>
        </p:sp>
      </p:grpSp>
      <p:sp>
        <p:nvSpPr>
          <p:cNvPr id="9" name="Freeform 9"/>
          <p:cNvSpPr/>
          <p:nvPr/>
        </p:nvSpPr>
        <p:spPr>
          <a:xfrm>
            <a:off x="297044" y="-254341"/>
            <a:ext cx="756161" cy="756161"/>
          </a:xfrm>
          <a:custGeom>
            <a:avLst/>
            <a:gdLst/>
            <a:ahLst/>
            <a:cxnLst/>
            <a:rect l="l" t="t" r="r" b="b"/>
            <a:pathLst>
              <a:path w="756161" h="756161">
                <a:moveTo>
                  <a:pt x="0" y="0"/>
                </a:moveTo>
                <a:lnTo>
                  <a:pt x="756161" y="0"/>
                </a:lnTo>
                <a:lnTo>
                  <a:pt x="756161" y="756161"/>
                </a:lnTo>
                <a:lnTo>
                  <a:pt x="0" y="75616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TextBox 10"/>
          <p:cNvSpPr txBox="1"/>
          <p:nvPr/>
        </p:nvSpPr>
        <p:spPr>
          <a:xfrm>
            <a:off x="6403033" y="833610"/>
            <a:ext cx="11245900" cy="1795363"/>
          </a:xfrm>
          <a:prstGeom prst="rect">
            <a:avLst/>
          </a:prstGeom>
        </p:spPr>
        <p:txBody>
          <a:bodyPr wrap="square" lIns="0" tIns="0" rIns="0" bIns="0" rtlCol="0" anchor="t">
            <a:spAutoFit/>
          </a:bodyPr>
          <a:lstStyle/>
          <a:p>
            <a:pPr algn="ctr" rtl="1">
              <a:lnSpc>
                <a:spcPts val="7000"/>
              </a:lnSpc>
            </a:pPr>
            <a:r>
              <a:rPr lang="ar-EG" sz="5699" dirty="0">
                <a:solidFill>
                  <a:srgbClr val="4F826F"/>
                </a:solidFill>
                <a:latin typeface="Canva Sans Bold"/>
                <a:cs typeface="B Nazanin" panose="00000400000000000000" pitchFamily="2" charset="-78"/>
                <a:sym typeface="Canva Sans Bold"/>
                <a:rtl/>
              </a:rPr>
              <a:t>سیستم‌های خبره: ابزارهای هوشمند برای حل مسائل تخصصی در حوزه‌های مختلف</a:t>
            </a:r>
          </a:p>
        </p:txBody>
      </p:sp>
      <p:sp>
        <p:nvSpPr>
          <p:cNvPr id="11" name="TextBox 11"/>
          <p:cNvSpPr txBox="1"/>
          <p:nvPr/>
        </p:nvSpPr>
        <p:spPr>
          <a:xfrm>
            <a:off x="2547548" y="4569948"/>
            <a:ext cx="14711752" cy="3680495"/>
          </a:xfrm>
          <a:prstGeom prst="rect">
            <a:avLst/>
          </a:prstGeom>
        </p:spPr>
        <p:txBody>
          <a:bodyPr lIns="0" tIns="0" rIns="0" bIns="0" rtlCol="0" anchor="t">
            <a:spAutoFit/>
          </a:bodyPr>
          <a:lstStyle/>
          <a:p>
            <a:pPr marL="625199" lvl="1" indent="-312599" algn="just" rtl="1">
              <a:lnSpc>
                <a:spcPts val="4054"/>
              </a:lnSpc>
              <a:buFont typeface="Arial"/>
              <a:buChar char="•"/>
            </a:pPr>
            <a:r>
              <a:rPr lang="ar-EG" sz="2895" dirty="0">
                <a:solidFill>
                  <a:srgbClr val="000000"/>
                </a:solidFill>
                <a:latin typeface="Canva Sans Bold"/>
                <a:ea typeface="Canva Sans Bold"/>
                <a:cs typeface="B Nazanin" panose="00000400000000000000" pitchFamily="2" charset="-78"/>
                <a:sym typeface="Canva Sans Bold"/>
                <a:rtl/>
              </a:rPr>
              <a:t>سیستم‌های خبره به عنوان نمایندگان پیشرفته هوش مصنوعی، در حوزه‌های مختلفی مانند پزشکی، صنعت و مدیریت کاربرد دارند. این سیستم‌ها با بهره‌گیری از دانش و تجربیات خبرگان، قادر به تشخیص، تحلیل و ارائه راهکارهای مناسب برای مسائل پیچیده و تخصصی هستند. در حوزه پزشکی، سیستم‌های خبره با تجزیه و تحلیل علائم بیمار، به شناسایی بیماری‌های خاص می‌پردازند. برای مثال، سامانه‌ای که با تحلیل عکس‌برداری‌های پزشکی و سوابق بالینی بیمار، به تشخیص دقیق بیماری‌های مغزی می‌پردازد. در حوزه صنعت نیز، این سیستم‌ها می‌توانند با بررسی مشخصات طرح و عملکرد سیستم‌ها، مشکلات طراحی را شناسایی و راه‌حل‌های نوآورانه ارائه نمایند.</a:t>
            </a:r>
          </a:p>
          <a:p>
            <a:pPr algn="just" rtl="1">
              <a:lnSpc>
                <a:spcPts val="4054"/>
              </a:lnSpc>
            </a:pPr>
            <a:endParaRPr lang="ar-EG" sz="2895" dirty="0">
              <a:solidFill>
                <a:srgbClr val="000000"/>
              </a:solidFill>
              <a:latin typeface="Canva Sans Bold"/>
              <a:ea typeface="Canva Sans Bold"/>
              <a:cs typeface="B Nazanin" panose="00000400000000000000" pitchFamily="2" charset="-78"/>
              <a:sym typeface="Canva Sans Bold"/>
              <a:rt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4266661" y="7178598"/>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3153568" y="121631"/>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1292834" y="5609258"/>
            <a:ext cx="1836063" cy="1836063"/>
          </a:xfrm>
          <a:custGeom>
            <a:avLst/>
            <a:gdLst/>
            <a:ahLst/>
            <a:cxnLst/>
            <a:rect l="l" t="t" r="r" b="b"/>
            <a:pathLst>
              <a:path w="1836063" h="1836063">
                <a:moveTo>
                  <a:pt x="0" y="0"/>
                </a:moveTo>
                <a:lnTo>
                  <a:pt x="1836063" y="0"/>
                </a:lnTo>
                <a:lnTo>
                  <a:pt x="1836063" y="1836063"/>
                </a:lnTo>
                <a:lnTo>
                  <a:pt x="0" y="1836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871165">
            <a:off x="475493" y="5137268"/>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871165">
            <a:off x="17498791" y="6034891"/>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871165">
            <a:off x="1141489" y="421219"/>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871165">
            <a:off x="17035635" y="5753532"/>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2700000">
            <a:off x="13570285" y="9988838"/>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700000">
            <a:off x="1179785" y="100371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458578" y="6851145"/>
            <a:ext cx="575268" cy="575268"/>
          </a:xfrm>
          <a:custGeom>
            <a:avLst/>
            <a:gdLst/>
            <a:ahLst/>
            <a:cxnLst/>
            <a:rect l="l" t="t" r="r" b="b"/>
            <a:pathLst>
              <a:path w="575268" h="575268">
                <a:moveTo>
                  <a:pt x="0" y="0"/>
                </a:moveTo>
                <a:lnTo>
                  <a:pt x="575268" y="0"/>
                </a:lnTo>
                <a:lnTo>
                  <a:pt x="575268" y="575268"/>
                </a:lnTo>
                <a:lnTo>
                  <a:pt x="0" y="5752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2696193" y="3057877"/>
            <a:ext cx="12777836" cy="4206280"/>
          </a:xfrm>
          <a:prstGeom prst="rect">
            <a:avLst/>
          </a:prstGeom>
        </p:spPr>
        <p:txBody>
          <a:bodyPr lIns="0" tIns="0" rIns="0" bIns="0" rtlCol="0" anchor="t">
            <a:spAutoFit/>
          </a:bodyPr>
          <a:lstStyle/>
          <a:p>
            <a:pPr marL="625199" lvl="1" indent="-312599" algn="just" rtl="1">
              <a:lnSpc>
                <a:spcPts val="4054"/>
              </a:lnSpc>
              <a:buFont typeface="Arial"/>
              <a:buChar char="•"/>
            </a:pPr>
            <a:r>
              <a:rPr lang="ar-EG" sz="2895" dirty="0">
                <a:solidFill>
                  <a:srgbClr val="000000"/>
                </a:solidFill>
                <a:latin typeface="Canva Sans Bold"/>
                <a:ea typeface="Canva Sans Bold"/>
                <a:cs typeface="B Nazanin" panose="00000400000000000000" pitchFamily="2" charset="-78"/>
                <a:sym typeface="Canva Sans Bold"/>
                <a:rtl/>
              </a:rPr>
              <a:t>پس از شناسایی مسئله، سیستم‌های خبره با استفاده از الگوریتم‌های پیشرفته و دانش متخصصان، به مرحله استدلال و استنتاج می‌رسند. در این بخش، راهکارهای متعددی برای حل مسئله شناسایی می‌شوند که می‌تواند شامل پیشنهادات درمانی، طراحی‌های نوآورانه یا تصمیمات مدیریتی کارآمد باشد. به عنوان مثال، در حوزه مدیریت، سیستم‌های خبره با تحلیل وضعیت سازمان و چالش‌های موجود، می‌توانند راهکارهای موثری برای بهبود عملکرد ارائه دهند. در نهایت، سیستم‌های خبره با ارزیابی و مقایسه راهکارهای شناسایی شده، بهترین گزینه را برای حل مسئله انتخاب و به صورت توصیه‌های تخصصی به کاربر ارائه می‌کنند. این راهکارها که بر اساس دانش روز و تجربیات خبرگان ارائه می‌شوند، می‌توانند منجر به نتایج چشمگیری در حوزه‌های مختلف شوند.</a:t>
            </a:r>
          </a:p>
        </p:txBody>
      </p:sp>
      <p:sp>
        <p:nvSpPr>
          <p:cNvPr id="13" name="TextBox 13"/>
          <p:cNvSpPr txBox="1"/>
          <p:nvPr/>
        </p:nvSpPr>
        <p:spPr>
          <a:xfrm>
            <a:off x="5942421" y="654981"/>
            <a:ext cx="11480441" cy="1795363"/>
          </a:xfrm>
          <a:prstGeom prst="rect">
            <a:avLst/>
          </a:prstGeom>
        </p:spPr>
        <p:txBody>
          <a:bodyPr wrap="square" lIns="0" tIns="0" rIns="0" bIns="0" rtlCol="0" anchor="t">
            <a:spAutoFit/>
          </a:bodyPr>
          <a:lstStyle/>
          <a:p>
            <a:pPr algn="ctr" rtl="1">
              <a:lnSpc>
                <a:spcPts val="7000"/>
              </a:lnSpc>
            </a:pPr>
            <a:r>
              <a:rPr lang="ar-EG" sz="5699" dirty="0">
                <a:solidFill>
                  <a:srgbClr val="4F826F"/>
                </a:solidFill>
                <a:latin typeface="Canva Sans Bold"/>
                <a:cs typeface="B Nazanin" panose="00000400000000000000" pitchFamily="2" charset="-78"/>
                <a:sym typeface="Canva Sans Bold"/>
                <a:rtl/>
              </a:rPr>
              <a:t>سیستم‌های خبره: ابزارهای هوشمند برای حل مسائل تخصصی در حوزه‌های مختلف</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grpSp>
        <p:nvGrpSpPr>
          <p:cNvPr id="2" name="Group 2"/>
          <p:cNvGrpSpPr/>
          <p:nvPr/>
        </p:nvGrpSpPr>
        <p:grpSpPr>
          <a:xfrm>
            <a:off x="17859375" y="-267806"/>
            <a:ext cx="593949" cy="10899628"/>
            <a:chOff x="0" y="0"/>
            <a:chExt cx="156431" cy="2870684"/>
          </a:xfrm>
        </p:grpSpPr>
        <p:sp>
          <p:nvSpPr>
            <p:cNvPr id="3" name="Freeform 3"/>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sp>
        <p:sp>
          <p:nvSpPr>
            <p:cNvPr id="4" name="TextBox 4"/>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sp>
        <p:nvSpPr>
          <p:cNvPr id="5" name="Freeform 5"/>
          <p:cNvSpPr/>
          <p:nvPr/>
        </p:nvSpPr>
        <p:spPr>
          <a:xfrm rot="2700000">
            <a:off x="-163848" y="5801731"/>
            <a:ext cx="4308088" cy="4308088"/>
          </a:xfrm>
          <a:custGeom>
            <a:avLst/>
            <a:gdLst/>
            <a:ahLst/>
            <a:cxnLst/>
            <a:rect l="l" t="t" r="r" b="b"/>
            <a:pathLst>
              <a:path w="4308088" h="4308088">
                <a:moveTo>
                  <a:pt x="0" y="0"/>
                </a:moveTo>
                <a:lnTo>
                  <a:pt x="4308087" y="0"/>
                </a:lnTo>
                <a:lnTo>
                  <a:pt x="4308087" y="4308088"/>
                </a:lnTo>
                <a:lnTo>
                  <a:pt x="0" y="4308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700000">
            <a:off x="-189725" y="47494"/>
            <a:ext cx="4183142" cy="4183142"/>
          </a:xfrm>
          <a:custGeom>
            <a:avLst/>
            <a:gdLst/>
            <a:ahLst/>
            <a:cxnLst/>
            <a:rect l="l" t="t" r="r" b="b"/>
            <a:pathLst>
              <a:path w="4183142" h="4183142">
                <a:moveTo>
                  <a:pt x="0" y="0"/>
                </a:moveTo>
                <a:lnTo>
                  <a:pt x="4183142" y="0"/>
                </a:lnTo>
                <a:lnTo>
                  <a:pt x="4183142" y="4183142"/>
                </a:lnTo>
                <a:lnTo>
                  <a:pt x="0" y="4183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2700000">
            <a:off x="1087776" y="2849610"/>
            <a:ext cx="4119774" cy="4119774"/>
          </a:xfrm>
          <a:custGeom>
            <a:avLst/>
            <a:gdLst/>
            <a:ahLst/>
            <a:cxnLst/>
            <a:rect l="l" t="t" r="r" b="b"/>
            <a:pathLst>
              <a:path w="4119774" h="4119774">
                <a:moveTo>
                  <a:pt x="0" y="0"/>
                </a:moveTo>
                <a:lnTo>
                  <a:pt x="4119774" y="0"/>
                </a:lnTo>
                <a:lnTo>
                  <a:pt x="4119774" y="4119774"/>
                </a:lnTo>
                <a:lnTo>
                  <a:pt x="0" y="41197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682198" y="2444032"/>
            <a:ext cx="4930930" cy="4930930"/>
          </a:xfrm>
          <a:custGeom>
            <a:avLst/>
            <a:gdLst/>
            <a:ahLst/>
            <a:cxnLst/>
            <a:rect l="l" t="t" r="r" b="b"/>
            <a:pathLst>
              <a:path w="4930930" h="4930930">
                <a:moveTo>
                  <a:pt x="0" y="0"/>
                </a:moveTo>
                <a:lnTo>
                  <a:pt x="4930931" y="0"/>
                </a:lnTo>
                <a:lnTo>
                  <a:pt x="4930931" y="4930930"/>
                </a:lnTo>
                <a:lnTo>
                  <a:pt x="0" y="49309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2700000">
            <a:off x="2951260" y="48493"/>
            <a:ext cx="1346864" cy="1346864"/>
          </a:xfrm>
          <a:custGeom>
            <a:avLst/>
            <a:gdLst/>
            <a:ahLst/>
            <a:cxnLst/>
            <a:rect l="l" t="t" r="r" b="b"/>
            <a:pathLst>
              <a:path w="1346864" h="1346864">
                <a:moveTo>
                  <a:pt x="0" y="0"/>
                </a:moveTo>
                <a:lnTo>
                  <a:pt x="1346864" y="0"/>
                </a:lnTo>
                <a:lnTo>
                  <a:pt x="1346864" y="1346864"/>
                </a:lnTo>
                <a:lnTo>
                  <a:pt x="0" y="13468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2700000">
            <a:off x="4543326" y="8538629"/>
            <a:ext cx="986295" cy="986295"/>
          </a:xfrm>
          <a:custGeom>
            <a:avLst/>
            <a:gdLst/>
            <a:ahLst/>
            <a:cxnLst/>
            <a:rect l="l" t="t" r="r" b="b"/>
            <a:pathLst>
              <a:path w="986295" h="986295">
                <a:moveTo>
                  <a:pt x="0" y="0"/>
                </a:moveTo>
                <a:lnTo>
                  <a:pt x="986295" y="0"/>
                </a:lnTo>
                <a:lnTo>
                  <a:pt x="986295" y="986295"/>
                </a:lnTo>
                <a:lnTo>
                  <a:pt x="0" y="9862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rot="2700000">
            <a:off x="3909009" y="9452473"/>
            <a:ext cx="553439" cy="553439"/>
          </a:xfrm>
          <a:custGeom>
            <a:avLst/>
            <a:gdLst/>
            <a:ahLst/>
            <a:cxnLst/>
            <a:rect l="l" t="t" r="r" b="b"/>
            <a:pathLst>
              <a:path w="553439" h="553439">
                <a:moveTo>
                  <a:pt x="0" y="0"/>
                </a:moveTo>
                <a:lnTo>
                  <a:pt x="553439" y="0"/>
                </a:lnTo>
                <a:lnTo>
                  <a:pt x="553439" y="553439"/>
                </a:lnTo>
                <a:lnTo>
                  <a:pt x="0" y="553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rot="2700000">
            <a:off x="1857293" y="7043485"/>
            <a:ext cx="755766" cy="755766"/>
          </a:xfrm>
          <a:custGeom>
            <a:avLst/>
            <a:gdLst/>
            <a:ahLst/>
            <a:cxnLst/>
            <a:rect l="l" t="t" r="r" b="b"/>
            <a:pathLst>
              <a:path w="755766" h="755766">
                <a:moveTo>
                  <a:pt x="0" y="0"/>
                </a:moveTo>
                <a:lnTo>
                  <a:pt x="755765" y="0"/>
                </a:lnTo>
                <a:lnTo>
                  <a:pt x="755765" y="755766"/>
                </a:lnTo>
                <a:lnTo>
                  <a:pt x="0" y="755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rot="-2700000">
            <a:off x="1472925" y="3178499"/>
            <a:ext cx="3349477" cy="3461995"/>
            <a:chOff x="0" y="0"/>
            <a:chExt cx="7358469" cy="7605660"/>
          </a:xfrm>
        </p:grpSpPr>
        <p:sp>
          <p:nvSpPr>
            <p:cNvPr id="14" name="Freeform 14"/>
            <p:cNvSpPr/>
            <p:nvPr/>
          </p:nvSpPr>
          <p:spPr>
            <a:xfrm>
              <a:off x="0" y="0"/>
              <a:ext cx="7358507" cy="7605649"/>
            </a:xfrm>
            <a:custGeom>
              <a:avLst/>
              <a:gdLst/>
              <a:ahLst/>
              <a:cxnLst/>
              <a:rect l="l" t="t" r="r" b="b"/>
              <a:pathLst>
                <a:path w="7358507" h="7605649">
                  <a:moveTo>
                    <a:pt x="7358507" y="6351651"/>
                  </a:moveTo>
                  <a:cubicBezTo>
                    <a:pt x="7358507" y="7044944"/>
                    <a:pt x="6796277" y="7605649"/>
                    <a:pt x="6104509" y="7605649"/>
                  </a:cubicBezTo>
                  <a:lnTo>
                    <a:pt x="1253998" y="7605649"/>
                  </a:lnTo>
                  <a:cubicBezTo>
                    <a:pt x="560705" y="7605649"/>
                    <a:pt x="0" y="7043420"/>
                    <a:pt x="0" y="6351651"/>
                  </a:cubicBezTo>
                  <a:lnTo>
                    <a:pt x="0" y="1253998"/>
                  </a:lnTo>
                  <a:cubicBezTo>
                    <a:pt x="0" y="560705"/>
                    <a:pt x="562229" y="0"/>
                    <a:pt x="1253998" y="0"/>
                  </a:cubicBezTo>
                  <a:lnTo>
                    <a:pt x="6104382" y="0"/>
                  </a:lnTo>
                  <a:cubicBezTo>
                    <a:pt x="6797675" y="0"/>
                    <a:pt x="7358380" y="562229"/>
                    <a:pt x="7358380" y="1253998"/>
                  </a:cubicBezTo>
                  <a:lnTo>
                    <a:pt x="7358380" y="6351651"/>
                  </a:lnTo>
                  <a:close/>
                </a:path>
              </a:pathLst>
            </a:custGeom>
            <a:blipFill>
              <a:blip r:embed="rId10"/>
              <a:stretch>
                <a:fillRect l="-28256" r="-30757"/>
              </a:stretch>
            </a:blipFill>
          </p:spPr>
        </p:sp>
      </p:grpSp>
      <p:sp>
        <p:nvSpPr>
          <p:cNvPr id="15" name="Freeform 15"/>
          <p:cNvSpPr/>
          <p:nvPr/>
        </p:nvSpPr>
        <p:spPr>
          <a:xfrm>
            <a:off x="1857095" y="-64031"/>
            <a:ext cx="756161" cy="756161"/>
          </a:xfrm>
          <a:custGeom>
            <a:avLst/>
            <a:gdLst/>
            <a:ahLst/>
            <a:cxnLst/>
            <a:rect l="l" t="t" r="r" b="b"/>
            <a:pathLst>
              <a:path w="756161" h="756161">
                <a:moveTo>
                  <a:pt x="0" y="0"/>
                </a:moveTo>
                <a:lnTo>
                  <a:pt x="756161" y="0"/>
                </a:lnTo>
                <a:lnTo>
                  <a:pt x="756161" y="756161"/>
                </a:lnTo>
                <a:lnTo>
                  <a:pt x="0" y="75616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6690249" y="1996376"/>
            <a:ext cx="8798798" cy="6643092"/>
          </a:xfrm>
          <a:custGeom>
            <a:avLst/>
            <a:gdLst/>
            <a:ahLst/>
            <a:cxnLst/>
            <a:rect l="l" t="t" r="r" b="b"/>
            <a:pathLst>
              <a:path w="8798798" h="6643092">
                <a:moveTo>
                  <a:pt x="0" y="0"/>
                </a:moveTo>
                <a:lnTo>
                  <a:pt x="8798798" y="0"/>
                </a:lnTo>
                <a:lnTo>
                  <a:pt x="8798798" y="6643093"/>
                </a:lnTo>
                <a:lnTo>
                  <a:pt x="0" y="664309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872654" y="2054567"/>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813710" y="-1902070"/>
            <a:ext cx="4129182" cy="4129182"/>
          </a:xfrm>
          <a:custGeom>
            <a:avLst/>
            <a:gdLst/>
            <a:ahLst/>
            <a:cxnLst/>
            <a:rect l="l" t="t" r="r" b="b"/>
            <a:pathLst>
              <a:path w="4129182" h="4129182">
                <a:moveTo>
                  <a:pt x="0" y="0"/>
                </a:moveTo>
                <a:lnTo>
                  <a:pt x="4129181" y="0"/>
                </a:lnTo>
                <a:lnTo>
                  <a:pt x="4129181"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871165">
            <a:off x="16861887" y="9040385"/>
            <a:ext cx="1319348" cy="1319348"/>
          </a:xfrm>
          <a:custGeom>
            <a:avLst/>
            <a:gdLst/>
            <a:ahLst/>
            <a:cxnLst/>
            <a:rect l="l" t="t" r="r" b="b"/>
            <a:pathLst>
              <a:path w="1319348" h="1319348">
                <a:moveTo>
                  <a:pt x="0" y="0"/>
                </a:moveTo>
                <a:lnTo>
                  <a:pt x="1319348" y="0"/>
                </a:lnTo>
                <a:lnTo>
                  <a:pt x="1319348" y="1319348"/>
                </a:lnTo>
                <a:lnTo>
                  <a:pt x="0" y="13193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2871165">
            <a:off x="2988502" y="1394066"/>
            <a:ext cx="503619" cy="503619"/>
          </a:xfrm>
          <a:custGeom>
            <a:avLst/>
            <a:gdLst/>
            <a:ahLst/>
            <a:cxnLst/>
            <a:rect l="l" t="t" r="r" b="b"/>
            <a:pathLst>
              <a:path w="503619" h="503619">
                <a:moveTo>
                  <a:pt x="0" y="0"/>
                </a:moveTo>
                <a:lnTo>
                  <a:pt x="503619" y="0"/>
                </a:lnTo>
                <a:lnTo>
                  <a:pt x="503619" y="503620"/>
                </a:lnTo>
                <a:lnTo>
                  <a:pt x="0" y="503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700000">
            <a:off x="3407081" y="806601"/>
            <a:ext cx="805238" cy="805238"/>
          </a:xfrm>
          <a:custGeom>
            <a:avLst/>
            <a:gdLst/>
            <a:ahLst/>
            <a:cxnLst/>
            <a:rect l="l" t="t" r="r" b="b"/>
            <a:pathLst>
              <a:path w="805238" h="805238">
                <a:moveTo>
                  <a:pt x="0" y="0"/>
                </a:moveTo>
                <a:lnTo>
                  <a:pt x="805238" y="0"/>
                </a:lnTo>
                <a:lnTo>
                  <a:pt x="805238" y="805237"/>
                </a:lnTo>
                <a:lnTo>
                  <a:pt x="0" y="8052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17859375" y="-267806"/>
            <a:ext cx="593949" cy="10899628"/>
            <a:chOff x="0" y="0"/>
            <a:chExt cx="156431" cy="2870684"/>
          </a:xfrm>
        </p:grpSpPr>
        <p:sp>
          <p:nvSpPr>
            <p:cNvPr id="8" name="Freeform 8"/>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sp>
        <p:sp>
          <p:nvSpPr>
            <p:cNvPr id="9" name="TextBox 9"/>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grpSp>
        <p:nvGrpSpPr>
          <p:cNvPr id="10" name="Group 10"/>
          <p:cNvGrpSpPr/>
          <p:nvPr/>
        </p:nvGrpSpPr>
        <p:grpSpPr>
          <a:xfrm>
            <a:off x="966572" y="1717239"/>
            <a:ext cx="568616" cy="56861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sp>
        <p:nvSpPr>
          <p:cNvPr id="13" name="TextBox 13"/>
          <p:cNvSpPr txBox="1"/>
          <p:nvPr/>
        </p:nvSpPr>
        <p:spPr>
          <a:xfrm>
            <a:off x="464320" y="3025143"/>
            <a:ext cx="17032148" cy="6358792"/>
          </a:xfrm>
          <a:prstGeom prst="rect">
            <a:avLst/>
          </a:prstGeom>
        </p:spPr>
        <p:txBody>
          <a:bodyPr lIns="0" tIns="0" rIns="0" bIns="0" rtlCol="0" anchor="t">
            <a:spAutoFit/>
          </a:bodyPr>
          <a:lstStyle/>
          <a:p>
            <a:pPr algn="just" rtl="1">
              <a:lnSpc>
                <a:spcPts val="3779"/>
              </a:lnSpc>
            </a:pPr>
            <a:r>
              <a:rPr lang="ar-EG" sz="3200" dirty="0">
                <a:solidFill>
                  <a:srgbClr val="4F826F"/>
                </a:solidFill>
                <a:latin typeface="Canva Sans Bold"/>
                <a:ea typeface="Canva Sans Bold"/>
                <a:cs typeface="B Nazanin" panose="00000400000000000000" pitchFamily="2" charset="-78"/>
                <a:sym typeface="Canva Sans Bold"/>
                <a:rtl/>
              </a:rPr>
              <a:t>انواع هوش مصنوعی بر اساس قابلیت‌ها:</a:t>
            </a:r>
          </a:p>
          <a:p>
            <a:pPr algn="just" rtl="1">
              <a:lnSpc>
                <a:spcPts val="3499"/>
              </a:lnSpc>
            </a:pPr>
            <a:endParaRPr lang="ar-EG" sz="3200" dirty="0">
              <a:solidFill>
                <a:srgbClr val="4F826F"/>
              </a:solidFill>
              <a:latin typeface="Canva Sans Bold"/>
              <a:ea typeface="Canva Sans Bold"/>
              <a:cs typeface="B Nazanin" panose="00000400000000000000" pitchFamily="2" charset="-78"/>
              <a:sym typeface="Canva Sans Bold"/>
              <a:rtl/>
            </a:endParaRPr>
          </a:p>
          <a:p>
            <a:pPr marL="539749" lvl="1" indent="-269875" algn="just" rtl="1">
              <a:lnSpc>
                <a:spcPts val="3499"/>
              </a:lnSpc>
              <a:buFont typeface="Arial"/>
              <a:buChar char="•"/>
            </a:pPr>
            <a:r>
              <a:rPr lang="ar-EG" sz="3200" dirty="0">
                <a:solidFill>
                  <a:srgbClr val="000000"/>
                </a:solidFill>
                <a:latin typeface="Canva Sans Bold"/>
                <a:ea typeface="Canva Sans Bold"/>
                <a:cs typeface="B Nazanin" panose="00000400000000000000" pitchFamily="2" charset="-78"/>
                <a:sym typeface="Canva Sans Bold"/>
                <a:rtl/>
              </a:rPr>
              <a:t>هوش مصنوعی محدود</a:t>
            </a:r>
            <a:r>
              <a:rPr lang="fa-IR" sz="3200" dirty="0">
                <a:solidFill>
                  <a:srgbClr val="000000"/>
                </a:solidFill>
                <a:latin typeface="Canva Sans Bold"/>
                <a:ea typeface="Canva Sans Bold"/>
                <a:cs typeface="B Nazanin" panose="00000400000000000000" pitchFamily="2" charset="-78"/>
                <a:sym typeface="Canva Sans Bold"/>
                <a:rtl/>
              </a:rPr>
              <a:t> </a:t>
            </a:r>
            <a:r>
              <a:rPr lang="ar-EG" sz="3200" dirty="0">
                <a:solidFill>
                  <a:srgbClr val="000000"/>
                </a:solidFill>
                <a:latin typeface="Canva Sans Bold"/>
                <a:ea typeface="Canva Sans Bold"/>
                <a:cs typeface="B Nazanin" panose="00000400000000000000" pitchFamily="2" charset="-78"/>
                <a:sym typeface="Canva Sans Bold"/>
                <a:rtl/>
              </a:rPr>
              <a:t> (</a:t>
            </a:r>
            <a:r>
              <a:rPr lang="en-US" sz="3200" dirty="0">
                <a:solidFill>
                  <a:srgbClr val="000000"/>
                </a:solidFill>
                <a:latin typeface="Canva Sans Bold"/>
                <a:ea typeface="Canva Sans Bold"/>
                <a:cs typeface="B Nazanin" panose="00000400000000000000" pitchFamily="2" charset="-78"/>
                <a:sym typeface="Canva Sans Bold"/>
              </a:rPr>
              <a:t>Narrow AI</a:t>
            </a:r>
            <a:r>
              <a:rPr lang="ar-EG" sz="3200" dirty="0">
                <a:solidFill>
                  <a:srgbClr val="000000"/>
                </a:solidFill>
                <a:latin typeface="Canva Sans Bold"/>
                <a:ea typeface="Canva Sans Bold"/>
                <a:cs typeface="B Nazanin" panose="00000400000000000000" pitchFamily="2" charset="-78"/>
                <a:sym typeface="Canva Sans Bold"/>
                <a:rtl/>
              </a:rPr>
              <a:t>)                    صرفا بر یک کارکرد خاص متمرکز است.</a:t>
            </a:r>
          </a:p>
          <a:p>
            <a:pPr marL="539749" lvl="1" indent="-269875" algn="just" rtl="1">
              <a:lnSpc>
                <a:spcPts val="3499"/>
              </a:lnSpc>
              <a:buFont typeface="Arial"/>
              <a:buChar char="•"/>
            </a:pPr>
            <a:r>
              <a:rPr lang="ar-EG" sz="3200" dirty="0">
                <a:solidFill>
                  <a:srgbClr val="000000"/>
                </a:solidFill>
                <a:latin typeface="Canva Sans Bold"/>
                <a:ea typeface="Canva Sans Bold"/>
                <a:cs typeface="B Nazanin" panose="00000400000000000000" pitchFamily="2" charset="-78"/>
                <a:sym typeface="Canva Sans Bold"/>
                <a:rtl/>
              </a:rPr>
              <a:t>هوش مصنوعی عمومی </a:t>
            </a:r>
            <a:r>
              <a:rPr lang="fa-IR" sz="3200" dirty="0">
                <a:solidFill>
                  <a:srgbClr val="000000"/>
                </a:solidFill>
                <a:latin typeface="Canva Sans Bold"/>
                <a:ea typeface="Canva Sans Bold"/>
                <a:cs typeface="B Nazanin" panose="00000400000000000000" pitchFamily="2" charset="-78"/>
                <a:sym typeface="Canva Sans Bold"/>
                <a:rtl/>
              </a:rPr>
              <a:t> </a:t>
            </a:r>
            <a:r>
              <a:rPr lang="ar-EG" sz="3200" dirty="0">
                <a:solidFill>
                  <a:srgbClr val="000000"/>
                </a:solidFill>
                <a:latin typeface="Canva Sans Bold"/>
                <a:ea typeface="Canva Sans Bold"/>
                <a:cs typeface="B Nazanin" panose="00000400000000000000" pitchFamily="2" charset="-78"/>
                <a:sym typeface="Canva Sans Bold"/>
                <a:rtl/>
              </a:rPr>
              <a:t>(</a:t>
            </a:r>
            <a:r>
              <a:rPr lang="en-US" sz="3200" dirty="0">
                <a:solidFill>
                  <a:srgbClr val="000000"/>
                </a:solidFill>
                <a:latin typeface="Canva Sans Bold"/>
                <a:ea typeface="Canva Sans Bold"/>
                <a:cs typeface="B Nazanin" panose="00000400000000000000" pitchFamily="2" charset="-78"/>
                <a:sym typeface="Canva Sans Bold"/>
              </a:rPr>
              <a:t>General AI</a:t>
            </a:r>
            <a:r>
              <a:rPr lang="ar-EG" sz="3200" dirty="0">
                <a:solidFill>
                  <a:srgbClr val="000000"/>
                </a:solidFill>
                <a:latin typeface="Canva Sans Bold"/>
                <a:ea typeface="Canva Sans Bold"/>
                <a:cs typeface="B Nazanin" panose="00000400000000000000" pitchFamily="2" charset="-78"/>
                <a:sym typeface="Canva Sans Bold"/>
                <a:rtl/>
              </a:rPr>
              <a:t>)                </a:t>
            </a:r>
            <a:r>
              <a:rPr lang="fa-IR" sz="3200" dirty="0">
                <a:solidFill>
                  <a:srgbClr val="000000"/>
                </a:solidFill>
                <a:latin typeface="Canva Sans Bold"/>
                <a:ea typeface="Canva Sans Bold"/>
                <a:cs typeface="B Nazanin" panose="00000400000000000000" pitchFamily="2" charset="-78"/>
                <a:sym typeface="Canva Sans Bold"/>
                <a:rtl/>
              </a:rPr>
              <a:t>  </a:t>
            </a:r>
            <a:r>
              <a:rPr lang="ar-EG" sz="3200" dirty="0">
                <a:solidFill>
                  <a:srgbClr val="000000"/>
                </a:solidFill>
                <a:latin typeface="Canva Sans Bold"/>
                <a:ea typeface="Canva Sans Bold"/>
                <a:cs typeface="B Nazanin" panose="00000400000000000000" pitchFamily="2" charset="-78"/>
                <a:sym typeface="Canva Sans Bold"/>
                <a:rtl/>
              </a:rPr>
              <a:t> می‌تواند هر کارکرد هوشمندانه انسانی را درک کند و آن را یاد بگیرد. </a:t>
            </a:r>
          </a:p>
          <a:p>
            <a:pPr marL="539749" lvl="1" indent="-269875" algn="just" rtl="1">
              <a:lnSpc>
                <a:spcPts val="3499"/>
              </a:lnSpc>
              <a:buFont typeface="Arial"/>
              <a:buChar char="•"/>
            </a:pPr>
            <a:r>
              <a:rPr lang="ar-EG" sz="3200" dirty="0">
                <a:solidFill>
                  <a:srgbClr val="000000"/>
                </a:solidFill>
                <a:latin typeface="Canva Sans Bold"/>
                <a:ea typeface="Canva Sans Bold"/>
                <a:cs typeface="B Nazanin" panose="00000400000000000000" pitchFamily="2" charset="-78"/>
                <a:sym typeface="Canva Sans Bold"/>
                <a:rtl/>
              </a:rPr>
              <a:t>ابَر هوش مصنوعی</a:t>
            </a:r>
            <a:r>
              <a:rPr lang="fa-IR" sz="3200" dirty="0">
                <a:solidFill>
                  <a:srgbClr val="000000"/>
                </a:solidFill>
                <a:latin typeface="Canva Sans Bold"/>
                <a:ea typeface="Canva Sans Bold"/>
                <a:cs typeface="B Nazanin" panose="00000400000000000000" pitchFamily="2" charset="-78"/>
                <a:sym typeface="Canva Sans Bold"/>
                <a:rtl/>
              </a:rPr>
              <a:t> </a:t>
            </a:r>
            <a:r>
              <a:rPr lang="ar-EG" sz="3200" dirty="0">
                <a:solidFill>
                  <a:srgbClr val="000000"/>
                </a:solidFill>
                <a:latin typeface="Canva Sans Bold"/>
                <a:ea typeface="Canva Sans Bold"/>
                <a:cs typeface="B Nazanin" panose="00000400000000000000" pitchFamily="2" charset="-78"/>
                <a:sym typeface="Canva Sans Bold"/>
                <a:rtl/>
              </a:rPr>
              <a:t>(</a:t>
            </a:r>
            <a:r>
              <a:rPr lang="en-US" sz="3200" dirty="0">
                <a:solidFill>
                  <a:srgbClr val="000000"/>
                </a:solidFill>
                <a:latin typeface="Canva Sans Bold"/>
                <a:ea typeface="Canva Sans Bold"/>
                <a:cs typeface="B Nazanin" panose="00000400000000000000" pitchFamily="2" charset="-78"/>
                <a:sym typeface="Canva Sans Bold"/>
              </a:rPr>
              <a:t>Super AI</a:t>
            </a:r>
            <a:r>
              <a:rPr lang="ar-EG" sz="3200" dirty="0">
                <a:solidFill>
                  <a:srgbClr val="000000"/>
                </a:solidFill>
                <a:latin typeface="Canva Sans Bold"/>
                <a:ea typeface="Canva Sans Bold"/>
                <a:cs typeface="B Nazanin" panose="00000400000000000000" pitchFamily="2" charset="-78"/>
                <a:sym typeface="Canva Sans Bold"/>
                <a:rtl/>
              </a:rPr>
              <a:t>)                              هر کاری را بهتر از انسان انجام دهد.                         </a:t>
            </a:r>
          </a:p>
          <a:p>
            <a:pPr algn="just" rtl="1">
              <a:lnSpc>
                <a:spcPts val="3499"/>
              </a:lnSpc>
            </a:pPr>
            <a:endParaRPr lang="ar-EG" sz="3200" dirty="0">
              <a:solidFill>
                <a:srgbClr val="000000"/>
              </a:solidFill>
              <a:latin typeface="Canva Sans Bold"/>
              <a:ea typeface="Canva Sans Bold"/>
              <a:cs typeface="B Nazanin" panose="00000400000000000000" pitchFamily="2" charset="-78"/>
              <a:sym typeface="Canva Sans Bold"/>
              <a:rtl/>
            </a:endParaRPr>
          </a:p>
          <a:p>
            <a:pPr algn="just" rtl="1">
              <a:lnSpc>
                <a:spcPts val="3779"/>
              </a:lnSpc>
            </a:pPr>
            <a:r>
              <a:rPr lang="ar-EG" sz="3200" dirty="0">
                <a:solidFill>
                  <a:srgbClr val="4F826F"/>
                </a:solidFill>
                <a:latin typeface="Canva Sans Bold"/>
                <a:ea typeface="Canva Sans Bold"/>
                <a:cs typeface="B Nazanin" panose="00000400000000000000" pitchFamily="2" charset="-78"/>
                <a:sym typeface="Canva Sans Bold"/>
                <a:rtl/>
              </a:rPr>
              <a:t>انواع هوش مصنوعی بر اساس کارکرد:</a:t>
            </a:r>
          </a:p>
          <a:p>
            <a:pPr algn="just" rtl="1">
              <a:lnSpc>
                <a:spcPts val="3359"/>
              </a:lnSpc>
            </a:pPr>
            <a:endParaRPr lang="ar-EG" sz="3200" dirty="0">
              <a:solidFill>
                <a:srgbClr val="4F826F"/>
              </a:solidFill>
              <a:latin typeface="Canva Sans Bold"/>
              <a:ea typeface="Canva Sans Bold"/>
              <a:cs typeface="B Nazanin" panose="00000400000000000000" pitchFamily="2" charset="-78"/>
              <a:sym typeface="Canva Sans Bold"/>
              <a:rtl/>
            </a:endParaRPr>
          </a:p>
          <a:p>
            <a:pPr algn="just" rtl="1">
              <a:lnSpc>
                <a:spcPts val="3499"/>
              </a:lnSpc>
            </a:pPr>
            <a:r>
              <a:rPr lang="ar-EG" sz="3200" dirty="0">
                <a:solidFill>
                  <a:srgbClr val="000000"/>
                </a:solidFill>
                <a:latin typeface="Canva Sans Bold"/>
                <a:ea typeface="Canva Sans Bold"/>
                <a:cs typeface="B Nazanin" panose="00000400000000000000" pitchFamily="2" charset="-78"/>
                <a:sym typeface="Canva Sans Bold"/>
                <a:rtl/>
              </a:rPr>
              <a:t>•ماشین‌های واکنشی(</a:t>
            </a:r>
            <a:r>
              <a:rPr lang="en-US" sz="3200" dirty="0">
                <a:solidFill>
                  <a:srgbClr val="000000"/>
                </a:solidFill>
                <a:latin typeface="Canva Sans Bold"/>
                <a:ea typeface="Canva Sans Bold"/>
                <a:cs typeface="B Nazanin" panose="00000400000000000000" pitchFamily="2" charset="-78"/>
                <a:sym typeface="Canva Sans Bold"/>
              </a:rPr>
              <a:t>Reactive Machines</a:t>
            </a:r>
            <a:r>
              <a:rPr lang="ar-EG" sz="3200" dirty="0">
                <a:solidFill>
                  <a:srgbClr val="000000"/>
                </a:solidFill>
                <a:latin typeface="Canva Sans Bold"/>
                <a:ea typeface="Canva Sans Bold"/>
                <a:cs typeface="B Nazanin" panose="00000400000000000000" pitchFamily="2" charset="-78"/>
                <a:sym typeface="Canva Sans Bold"/>
                <a:rtl/>
              </a:rPr>
              <a:t>)                    تنها از داده‌های حاضر استفاده می‌کند بدون استفاده از سوابق گذشته.</a:t>
            </a:r>
          </a:p>
          <a:p>
            <a:pPr algn="just" rtl="1">
              <a:lnSpc>
                <a:spcPts val="3499"/>
              </a:lnSpc>
            </a:pPr>
            <a:r>
              <a:rPr lang="ar-EG" sz="3200" dirty="0">
                <a:solidFill>
                  <a:srgbClr val="000000"/>
                </a:solidFill>
                <a:latin typeface="Canva Sans Bold"/>
                <a:ea typeface="Canva Sans Bold"/>
                <a:cs typeface="B Nazanin" panose="00000400000000000000" pitchFamily="2" charset="-78"/>
                <a:sym typeface="Canva Sans Bold"/>
                <a:rtl/>
              </a:rPr>
              <a:t>•سیستم های حافظه محدود (</a:t>
            </a:r>
            <a:r>
              <a:rPr lang="en-US" sz="3200" dirty="0">
                <a:solidFill>
                  <a:srgbClr val="000000"/>
                </a:solidFill>
                <a:latin typeface="Canva Sans Bold"/>
                <a:ea typeface="Canva Sans Bold"/>
                <a:cs typeface="B Nazanin" panose="00000400000000000000" pitchFamily="2" charset="-78"/>
                <a:sym typeface="Canva Sans Bold"/>
              </a:rPr>
              <a:t>Limited Memory</a:t>
            </a:r>
            <a:r>
              <a:rPr lang="ar-EG" sz="3200" dirty="0">
                <a:solidFill>
                  <a:srgbClr val="000000"/>
                </a:solidFill>
                <a:latin typeface="Canva Sans Bold"/>
                <a:ea typeface="Canva Sans Bold"/>
                <a:cs typeface="B Nazanin" panose="00000400000000000000" pitchFamily="2" charset="-78"/>
                <a:sym typeface="Canva Sans Bold"/>
                <a:rtl/>
              </a:rPr>
              <a:t>)             </a:t>
            </a:r>
            <a:r>
              <a:rPr lang="fa-IR" sz="3200" dirty="0">
                <a:solidFill>
                  <a:srgbClr val="000000"/>
                </a:solidFill>
                <a:latin typeface="Canva Sans Bold"/>
                <a:ea typeface="Canva Sans Bold"/>
                <a:cs typeface="B Nazanin" panose="00000400000000000000" pitchFamily="2" charset="-78"/>
                <a:sym typeface="Canva Sans Bold"/>
                <a:rtl/>
              </a:rPr>
              <a:t> </a:t>
            </a:r>
            <a:r>
              <a:rPr lang="ar-EG" sz="3200" dirty="0">
                <a:solidFill>
                  <a:srgbClr val="000000"/>
                </a:solidFill>
                <a:latin typeface="Canva Sans Bold"/>
                <a:ea typeface="Canva Sans Bold"/>
                <a:cs typeface="B Nazanin" panose="00000400000000000000" pitchFamily="2" charset="-78"/>
                <a:sym typeface="Canva Sans Bold"/>
                <a:rtl/>
              </a:rPr>
              <a:t> از داده‌های گذشته یاد می‌گیرند تا بتواند تصمیم‌گیری کنند.</a:t>
            </a:r>
          </a:p>
          <a:p>
            <a:pPr algn="just" rtl="1">
              <a:lnSpc>
                <a:spcPts val="3499"/>
              </a:lnSpc>
            </a:pPr>
            <a:r>
              <a:rPr lang="ar-EG" sz="3200" dirty="0">
                <a:solidFill>
                  <a:srgbClr val="000000"/>
                </a:solidFill>
                <a:latin typeface="Canva Sans Bold"/>
                <a:ea typeface="Canva Sans Bold"/>
                <a:cs typeface="B Nazanin" panose="00000400000000000000" pitchFamily="2" charset="-78"/>
                <a:sym typeface="Canva Sans Bold"/>
                <a:rtl/>
              </a:rPr>
              <a:t>•نظریه ذهن (</a:t>
            </a:r>
            <a:r>
              <a:rPr lang="en-US" sz="3200" dirty="0">
                <a:solidFill>
                  <a:srgbClr val="000000"/>
                </a:solidFill>
                <a:latin typeface="Canva Sans Bold"/>
                <a:ea typeface="Canva Sans Bold"/>
                <a:cs typeface="B Nazanin" panose="00000400000000000000" pitchFamily="2" charset="-78"/>
                <a:sym typeface="Canva Sans Bold"/>
              </a:rPr>
              <a:t>Theory of Mind</a:t>
            </a:r>
            <a:r>
              <a:rPr lang="ar-EG" sz="3200" dirty="0">
                <a:solidFill>
                  <a:srgbClr val="000000"/>
                </a:solidFill>
                <a:latin typeface="Canva Sans Bold"/>
                <a:ea typeface="Canva Sans Bold"/>
                <a:cs typeface="B Nazanin" panose="00000400000000000000" pitchFamily="2" charset="-78"/>
                <a:sym typeface="Canva Sans Bold"/>
                <a:rtl/>
              </a:rPr>
              <a:t>)                                  </a:t>
            </a:r>
            <a:r>
              <a:rPr lang="fa-IR" sz="3200" dirty="0">
                <a:solidFill>
                  <a:srgbClr val="000000"/>
                </a:solidFill>
                <a:latin typeface="Canva Sans Bold"/>
                <a:ea typeface="Canva Sans Bold"/>
                <a:cs typeface="B Nazanin" panose="00000400000000000000" pitchFamily="2" charset="-78"/>
                <a:sym typeface="Canva Sans Bold"/>
                <a:rtl/>
              </a:rPr>
              <a:t> </a:t>
            </a:r>
            <a:r>
              <a:rPr lang="ar-EG" sz="3200" dirty="0">
                <a:solidFill>
                  <a:srgbClr val="000000"/>
                </a:solidFill>
                <a:latin typeface="Canva Sans Bold"/>
                <a:ea typeface="Canva Sans Bold"/>
                <a:cs typeface="B Nazanin" panose="00000400000000000000" pitchFamily="2" charset="-78"/>
                <a:sym typeface="Canva Sans Bold"/>
                <a:rtl/>
              </a:rPr>
              <a:t> </a:t>
            </a:r>
            <a:r>
              <a:rPr lang="fa-IR" sz="3200" dirty="0">
                <a:solidFill>
                  <a:srgbClr val="000000"/>
                </a:solidFill>
                <a:latin typeface="Canva Sans Bold"/>
                <a:ea typeface="Canva Sans Bold"/>
                <a:cs typeface="B Nazanin" panose="00000400000000000000" pitchFamily="2" charset="-78"/>
                <a:sym typeface="Canva Sans Bold"/>
                <a:rtl/>
              </a:rPr>
              <a:t> </a:t>
            </a:r>
            <a:r>
              <a:rPr lang="ar-EG" sz="3200" dirty="0">
                <a:solidFill>
                  <a:srgbClr val="000000"/>
                </a:solidFill>
                <a:latin typeface="Canva Sans Bold"/>
                <a:ea typeface="Canva Sans Bold"/>
                <a:cs typeface="B Nazanin" panose="00000400000000000000" pitchFamily="2" charset="-78"/>
                <a:sym typeface="Canva Sans Bold"/>
                <a:rtl/>
              </a:rPr>
              <a:t> هوش مصنوعی که عواطف، احساسات و افکار را درک کند.</a:t>
            </a:r>
          </a:p>
          <a:p>
            <a:pPr algn="just" rtl="1">
              <a:lnSpc>
                <a:spcPts val="3499"/>
              </a:lnSpc>
            </a:pPr>
            <a:r>
              <a:rPr lang="ar-EG" sz="3200" dirty="0">
                <a:solidFill>
                  <a:srgbClr val="000000"/>
                </a:solidFill>
                <a:latin typeface="Canva Sans Bold"/>
                <a:ea typeface="Canva Sans Bold"/>
                <a:cs typeface="B Nazanin" panose="00000400000000000000" pitchFamily="2" charset="-78"/>
                <a:sym typeface="Canva Sans Bold"/>
                <a:rtl/>
              </a:rPr>
              <a:t>•خود آگاهی (</a:t>
            </a:r>
            <a:r>
              <a:rPr lang="en-US" sz="3200" dirty="0">
                <a:solidFill>
                  <a:srgbClr val="000000"/>
                </a:solidFill>
                <a:latin typeface="Canva Sans Bold"/>
                <a:ea typeface="Canva Sans Bold"/>
                <a:cs typeface="B Nazanin" panose="00000400000000000000" pitchFamily="2" charset="-78"/>
                <a:sym typeface="Canva Sans Bold"/>
              </a:rPr>
              <a:t>Self-Awareness</a:t>
            </a:r>
            <a:r>
              <a:rPr lang="fa-IR" sz="3200" dirty="0">
                <a:solidFill>
                  <a:srgbClr val="000000"/>
                </a:solidFill>
                <a:latin typeface="Canva Sans Bold"/>
                <a:ea typeface="Canva Sans Bold"/>
                <a:cs typeface="B Nazanin" panose="00000400000000000000" pitchFamily="2" charset="-78"/>
                <a:sym typeface="Canva Sans Bold"/>
              </a:rPr>
              <a:t>)</a:t>
            </a:r>
            <a:r>
              <a:rPr lang="ar-EG" sz="3200" dirty="0">
                <a:solidFill>
                  <a:srgbClr val="000000"/>
                </a:solidFill>
                <a:latin typeface="Canva Sans Bold"/>
                <a:ea typeface="Canva Sans Bold"/>
                <a:cs typeface="B Nazanin" panose="00000400000000000000" pitchFamily="2" charset="-78"/>
                <a:sym typeface="Canva Sans Bold"/>
                <a:rtl/>
              </a:rPr>
              <a:t>                    </a:t>
            </a:r>
            <a:r>
              <a:rPr lang="fa-IR" sz="3200" dirty="0">
                <a:solidFill>
                  <a:srgbClr val="000000"/>
                </a:solidFill>
                <a:latin typeface="Canva Sans Bold"/>
                <a:ea typeface="Canva Sans Bold"/>
                <a:cs typeface="B Nazanin" panose="00000400000000000000" pitchFamily="2" charset="-78"/>
                <a:sym typeface="Canva Sans Bold"/>
                <a:rtl/>
              </a:rPr>
              <a:t>                </a:t>
            </a:r>
            <a:r>
              <a:rPr lang="ar-EG" sz="3200" dirty="0">
                <a:solidFill>
                  <a:srgbClr val="000000"/>
                </a:solidFill>
                <a:latin typeface="Canva Sans Bold"/>
                <a:ea typeface="Canva Sans Bold"/>
                <a:cs typeface="B Nazanin" panose="00000400000000000000" pitchFamily="2" charset="-78"/>
                <a:sym typeface="Canva Sans Bold"/>
                <a:rtl/>
              </a:rPr>
              <a:t>ویژگی‌ها، حالت‌ها و شرایط درونی خود و همچنین احساسات انسانی </a:t>
            </a:r>
            <a:r>
              <a:rPr lang="fa-IR" sz="3200" dirty="0">
                <a:solidFill>
                  <a:srgbClr val="000000"/>
                </a:solidFill>
                <a:latin typeface="Canva Sans Bold"/>
                <a:ea typeface="Canva Sans Bold"/>
                <a:cs typeface="B Nazanin" panose="00000400000000000000" pitchFamily="2" charset="-78"/>
                <a:sym typeface="Canva Sans Bold"/>
                <a:rtl/>
              </a:rPr>
              <a:t>									    </a:t>
            </a:r>
            <a:r>
              <a:rPr lang="ar-EG" sz="3200" dirty="0">
                <a:solidFill>
                  <a:srgbClr val="000000"/>
                </a:solidFill>
                <a:latin typeface="Canva Sans Bold"/>
                <a:ea typeface="Canva Sans Bold"/>
                <a:cs typeface="B Nazanin" panose="00000400000000000000" pitchFamily="2" charset="-78"/>
                <a:sym typeface="Canva Sans Bold"/>
                <a:rtl/>
              </a:rPr>
              <a:t>ر</a:t>
            </a:r>
            <a:r>
              <a:rPr lang="fa-IR" sz="3200" dirty="0">
                <a:solidFill>
                  <a:srgbClr val="000000"/>
                </a:solidFill>
                <a:latin typeface="Canva Sans Bold"/>
                <a:ea typeface="Canva Sans Bold"/>
                <a:cs typeface="B Nazanin" panose="00000400000000000000" pitchFamily="2" charset="-78"/>
                <a:sym typeface="Canva Sans Bold"/>
                <a:rtl/>
              </a:rPr>
              <a:t>ا</a:t>
            </a:r>
            <a:r>
              <a:rPr lang="ar-EG" sz="3200" dirty="0">
                <a:solidFill>
                  <a:srgbClr val="000000"/>
                </a:solidFill>
                <a:latin typeface="Canva Sans Bold"/>
                <a:ea typeface="Canva Sans Bold"/>
                <a:cs typeface="B Nazanin" panose="00000400000000000000" pitchFamily="2" charset="-78"/>
                <a:sym typeface="Canva Sans Bold"/>
                <a:rtl/>
              </a:rPr>
              <a:t> درک می‌کند. </a:t>
            </a:r>
          </a:p>
          <a:p>
            <a:pPr algn="just" rtl="1">
              <a:lnSpc>
                <a:spcPts val="3499"/>
              </a:lnSpc>
            </a:pPr>
            <a:endParaRPr lang="ar-EG" sz="3200" dirty="0">
              <a:solidFill>
                <a:srgbClr val="000000"/>
              </a:solidFill>
              <a:latin typeface="Canva Sans Bold"/>
              <a:ea typeface="Canva Sans Bold"/>
              <a:cs typeface="B Nazanin" panose="00000400000000000000" pitchFamily="2" charset="-78"/>
              <a:sym typeface="Canva Sans Bold"/>
              <a:rtl/>
            </a:endParaRPr>
          </a:p>
        </p:txBody>
      </p:sp>
      <p:sp>
        <p:nvSpPr>
          <p:cNvPr id="14" name="Freeform 14"/>
          <p:cNvSpPr/>
          <p:nvPr/>
        </p:nvSpPr>
        <p:spPr>
          <a:xfrm flipH="1">
            <a:off x="10439400" y="4024474"/>
            <a:ext cx="975856" cy="343989"/>
          </a:xfrm>
          <a:custGeom>
            <a:avLst/>
            <a:gdLst/>
            <a:ahLst/>
            <a:cxnLst/>
            <a:rect l="l" t="t" r="r" b="b"/>
            <a:pathLst>
              <a:path w="975856" h="343989">
                <a:moveTo>
                  <a:pt x="975857" y="0"/>
                </a:moveTo>
                <a:lnTo>
                  <a:pt x="0" y="0"/>
                </a:lnTo>
                <a:lnTo>
                  <a:pt x="0" y="343989"/>
                </a:lnTo>
                <a:lnTo>
                  <a:pt x="975857" y="343989"/>
                </a:lnTo>
                <a:lnTo>
                  <a:pt x="975857"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6655551" y="853292"/>
            <a:ext cx="6380097" cy="1077218"/>
          </a:xfrm>
          <a:prstGeom prst="rect">
            <a:avLst/>
          </a:prstGeom>
        </p:spPr>
        <p:txBody>
          <a:bodyPr lIns="0" tIns="0" rIns="0" bIns="0" rtlCol="0" anchor="t">
            <a:spAutoFit/>
          </a:bodyPr>
          <a:lstStyle/>
          <a:p>
            <a:pPr algn="ctr" rtl="1">
              <a:lnSpc>
                <a:spcPts val="7979"/>
              </a:lnSpc>
            </a:pPr>
            <a:r>
              <a:rPr lang="ar-EG" sz="8000" dirty="0">
                <a:solidFill>
                  <a:srgbClr val="4F826F"/>
                </a:solidFill>
                <a:latin typeface="Canva Sans Bold"/>
                <a:cs typeface="B Nazanin" panose="00000400000000000000" pitchFamily="2" charset="-78"/>
                <a:sym typeface="Canva Sans Bold"/>
                <a:rtl/>
              </a:rPr>
              <a:t>انواع هوش مصنوعی</a:t>
            </a:r>
          </a:p>
        </p:txBody>
      </p:sp>
      <p:sp>
        <p:nvSpPr>
          <p:cNvPr id="16" name="Freeform 16"/>
          <p:cNvSpPr/>
          <p:nvPr/>
        </p:nvSpPr>
        <p:spPr>
          <a:xfrm flipH="1">
            <a:off x="10439400" y="4477035"/>
            <a:ext cx="975856" cy="343989"/>
          </a:xfrm>
          <a:custGeom>
            <a:avLst/>
            <a:gdLst/>
            <a:ahLst/>
            <a:cxnLst/>
            <a:rect l="l" t="t" r="r" b="b"/>
            <a:pathLst>
              <a:path w="975856" h="343989">
                <a:moveTo>
                  <a:pt x="975857" y="0"/>
                </a:moveTo>
                <a:lnTo>
                  <a:pt x="0" y="0"/>
                </a:lnTo>
                <a:lnTo>
                  <a:pt x="0" y="343989"/>
                </a:lnTo>
                <a:lnTo>
                  <a:pt x="975857" y="343989"/>
                </a:lnTo>
                <a:lnTo>
                  <a:pt x="975857"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flipH="1">
            <a:off x="10439400" y="4929596"/>
            <a:ext cx="975856" cy="343989"/>
          </a:xfrm>
          <a:custGeom>
            <a:avLst/>
            <a:gdLst/>
            <a:ahLst/>
            <a:cxnLst/>
            <a:rect l="l" t="t" r="r" b="b"/>
            <a:pathLst>
              <a:path w="975856" h="343989">
                <a:moveTo>
                  <a:pt x="975857" y="0"/>
                </a:moveTo>
                <a:lnTo>
                  <a:pt x="0" y="0"/>
                </a:lnTo>
                <a:lnTo>
                  <a:pt x="0" y="343989"/>
                </a:lnTo>
                <a:lnTo>
                  <a:pt x="975857" y="343989"/>
                </a:lnTo>
                <a:lnTo>
                  <a:pt x="975857"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flipH="1">
            <a:off x="9357672" y="6728608"/>
            <a:ext cx="975856" cy="343989"/>
          </a:xfrm>
          <a:custGeom>
            <a:avLst/>
            <a:gdLst/>
            <a:ahLst/>
            <a:cxnLst/>
            <a:rect l="l" t="t" r="r" b="b"/>
            <a:pathLst>
              <a:path w="975856" h="343989">
                <a:moveTo>
                  <a:pt x="975857" y="0"/>
                </a:moveTo>
                <a:lnTo>
                  <a:pt x="0" y="0"/>
                </a:lnTo>
                <a:lnTo>
                  <a:pt x="0" y="343989"/>
                </a:lnTo>
                <a:lnTo>
                  <a:pt x="975857" y="343989"/>
                </a:lnTo>
                <a:lnTo>
                  <a:pt x="975857"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nvSpPr>
        <p:spPr>
          <a:xfrm flipH="1">
            <a:off x="9357672" y="7664193"/>
            <a:ext cx="975856" cy="343989"/>
          </a:xfrm>
          <a:custGeom>
            <a:avLst/>
            <a:gdLst/>
            <a:ahLst/>
            <a:cxnLst/>
            <a:rect l="l" t="t" r="r" b="b"/>
            <a:pathLst>
              <a:path w="975856" h="343989">
                <a:moveTo>
                  <a:pt x="975857" y="0"/>
                </a:moveTo>
                <a:lnTo>
                  <a:pt x="0" y="0"/>
                </a:lnTo>
                <a:lnTo>
                  <a:pt x="0" y="343989"/>
                </a:lnTo>
                <a:lnTo>
                  <a:pt x="975857" y="343989"/>
                </a:lnTo>
                <a:lnTo>
                  <a:pt x="975857"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flipH="1">
            <a:off x="9357672" y="8129418"/>
            <a:ext cx="975856" cy="343989"/>
          </a:xfrm>
          <a:custGeom>
            <a:avLst/>
            <a:gdLst/>
            <a:ahLst/>
            <a:cxnLst/>
            <a:rect l="l" t="t" r="r" b="b"/>
            <a:pathLst>
              <a:path w="975856" h="343989">
                <a:moveTo>
                  <a:pt x="975856" y="0"/>
                </a:moveTo>
                <a:lnTo>
                  <a:pt x="0" y="0"/>
                </a:lnTo>
                <a:lnTo>
                  <a:pt x="0" y="343990"/>
                </a:lnTo>
                <a:lnTo>
                  <a:pt x="975856" y="343990"/>
                </a:lnTo>
                <a:lnTo>
                  <a:pt x="975856"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flipH="1">
            <a:off x="9357672" y="7172571"/>
            <a:ext cx="975856" cy="343989"/>
          </a:xfrm>
          <a:custGeom>
            <a:avLst/>
            <a:gdLst/>
            <a:ahLst/>
            <a:cxnLst/>
            <a:rect l="l" t="t" r="r" b="b"/>
            <a:pathLst>
              <a:path w="975856" h="343989">
                <a:moveTo>
                  <a:pt x="975856" y="0"/>
                </a:moveTo>
                <a:lnTo>
                  <a:pt x="0" y="0"/>
                </a:lnTo>
                <a:lnTo>
                  <a:pt x="0" y="343989"/>
                </a:lnTo>
                <a:lnTo>
                  <a:pt x="975856" y="343989"/>
                </a:lnTo>
                <a:lnTo>
                  <a:pt x="975856"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933093" y="406549"/>
            <a:ext cx="4129182" cy="4129182"/>
          </a:xfrm>
          <a:custGeom>
            <a:avLst/>
            <a:gdLst/>
            <a:ahLst/>
            <a:cxnLst/>
            <a:rect l="l" t="t" r="r" b="b"/>
            <a:pathLst>
              <a:path w="4129182" h="4129182">
                <a:moveTo>
                  <a:pt x="0" y="0"/>
                </a:moveTo>
                <a:lnTo>
                  <a:pt x="4129182" y="0"/>
                </a:lnTo>
                <a:lnTo>
                  <a:pt x="4129182" y="4129182"/>
                </a:lnTo>
                <a:lnTo>
                  <a:pt x="0" y="41291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871165">
            <a:off x="16008302" y="8379810"/>
            <a:ext cx="1037114" cy="1037114"/>
          </a:xfrm>
          <a:custGeom>
            <a:avLst/>
            <a:gdLst/>
            <a:ahLst/>
            <a:cxnLst/>
            <a:rect l="l" t="t" r="r" b="b"/>
            <a:pathLst>
              <a:path w="1037114" h="1037114">
                <a:moveTo>
                  <a:pt x="0" y="0"/>
                </a:moveTo>
                <a:lnTo>
                  <a:pt x="1037114" y="0"/>
                </a:lnTo>
                <a:lnTo>
                  <a:pt x="1037114" y="1037114"/>
                </a:lnTo>
                <a:lnTo>
                  <a:pt x="0" y="1037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871165">
            <a:off x="2990087" y="1639926"/>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2700000">
            <a:off x="2161054" y="492326"/>
            <a:ext cx="1190046" cy="1190046"/>
          </a:xfrm>
          <a:custGeom>
            <a:avLst/>
            <a:gdLst/>
            <a:ahLst/>
            <a:cxnLst/>
            <a:rect l="l" t="t" r="r" b="b"/>
            <a:pathLst>
              <a:path w="1190046" h="1190046">
                <a:moveTo>
                  <a:pt x="0" y="0"/>
                </a:moveTo>
                <a:lnTo>
                  <a:pt x="1190046" y="0"/>
                </a:lnTo>
                <a:lnTo>
                  <a:pt x="1190046" y="1190046"/>
                </a:lnTo>
                <a:lnTo>
                  <a:pt x="0" y="1190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7859375" y="-448632"/>
            <a:ext cx="593949" cy="11080454"/>
          </a:xfrm>
          <a:custGeom>
            <a:avLst/>
            <a:gdLst/>
            <a:ahLst/>
            <a:cxnLst/>
            <a:rect l="l" t="t" r="r" b="b"/>
            <a:pathLst>
              <a:path w="593949" h="11080454">
                <a:moveTo>
                  <a:pt x="0" y="0"/>
                </a:moveTo>
                <a:lnTo>
                  <a:pt x="593949" y="0"/>
                </a:lnTo>
                <a:lnTo>
                  <a:pt x="593949" y="11080454"/>
                </a:lnTo>
                <a:lnTo>
                  <a:pt x="0" y="110804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219142" y="4669335"/>
            <a:ext cx="5128156" cy="5128156"/>
          </a:xfrm>
          <a:custGeom>
            <a:avLst/>
            <a:gdLst/>
            <a:ahLst/>
            <a:cxnLst/>
            <a:rect l="l" t="t" r="r" b="b"/>
            <a:pathLst>
              <a:path w="5128156" h="5128156">
                <a:moveTo>
                  <a:pt x="0" y="0"/>
                </a:moveTo>
                <a:lnTo>
                  <a:pt x="5128156" y="0"/>
                </a:lnTo>
                <a:lnTo>
                  <a:pt x="5128156" y="5128156"/>
                </a:lnTo>
                <a:lnTo>
                  <a:pt x="0" y="51281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748367" y="5198561"/>
            <a:ext cx="4069705" cy="4069705"/>
            <a:chOff x="0" y="0"/>
            <a:chExt cx="6649210" cy="6649210"/>
          </a:xfrm>
        </p:grpSpPr>
        <p:sp>
          <p:nvSpPr>
            <p:cNvPr id="9" name="Freeform 9"/>
            <p:cNvSpPr/>
            <p:nvPr/>
          </p:nvSpPr>
          <p:spPr>
            <a:xfrm>
              <a:off x="0" y="0"/>
              <a:ext cx="6649212" cy="6649212"/>
            </a:xfrm>
            <a:custGeom>
              <a:avLst/>
              <a:gdLst/>
              <a:ahLst/>
              <a:cxnLst/>
              <a:rect l="l" t="t" r="r" b="b"/>
              <a:pathLst>
                <a:path w="6649212" h="6649212">
                  <a:moveTo>
                    <a:pt x="3324606" y="0"/>
                  </a:moveTo>
                  <a:cubicBezTo>
                    <a:pt x="1488059" y="0"/>
                    <a:pt x="0" y="1488059"/>
                    <a:pt x="0" y="3324606"/>
                  </a:cubicBezTo>
                  <a:cubicBezTo>
                    <a:pt x="0" y="5161153"/>
                    <a:pt x="1488059" y="6649212"/>
                    <a:pt x="3324606" y="6649212"/>
                  </a:cubicBezTo>
                  <a:cubicBezTo>
                    <a:pt x="5161153" y="6649212"/>
                    <a:pt x="6649212" y="5161153"/>
                    <a:pt x="6649212" y="3324606"/>
                  </a:cubicBezTo>
                  <a:cubicBezTo>
                    <a:pt x="6649212" y="1488059"/>
                    <a:pt x="5161153" y="0"/>
                    <a:pt x="3324606" y="0"/>
                  </a:cubicBezTo>
                  <a:close/>
                </a:path>
              </a:pathLst>
            </a:custGeom>
            <a:blipFill>
              <a:blip r:embed="rId12"/>
              <a:stretch>
                <a:fillRect l="-15146" r="-15146"/>
              </a:stretch>
            </a:blipFill>
          </p:spPr>
        </p:sp>
      </p:grpSp>
      <p:sp>
        <p:nvSpPr>
          <p:cNvPr id="10" name="TextBox 10"/>
          <p:cNvSpPr txBox="1"/>
          <p:nvPr/>
        </p:nvSpPr>
        <p:spPr>
          <a:xfrm>
            <a:off x="7050682" y="914400"/>
            <a:ext cx="10208618" cy="1046440"/>
          </a:xfrm>
          <a:prstGeom prst="rect">
            <a:avLst/>
          </a:prstGeom>
        </p:spPr>
        <p:txBody>
          <a:bodyPr lIns="0" tIns="0" rIns="0" bIns="0" rtlCol="0" anchor="t">
            <a:spAutoFit/>
          </a:bodyPr>
          <a:lstStyle/>
          <a:p>
            <a:pPr algn="ctr" rtl="1">
              <a:lnSpc>
                <a:spcPts val="7979"/>
              </a:lnSpc>
            </a:pPr>
            <a:r>
              <a:rPr lang="ar-EG" sz="7200" dirty="0">
                <a:solidFill>
                  <a:srgbClr val="4F826F"/>
                </a:solidFill>
                <a:latin typeface="Canva Sans Bold"/>
                <a:cs typeface="B Nazanin" panose="00000400000000000000" pitchFamily="2" charset="-78"/>
                <a:sym typeface="Canva Sans Bold"/>
                <a:rtl/>
              </a:rPr>
              <a:t>عامل (</a:t>
            </a:r>
            <a:r>
              <a:rPr lang="en-US" sz="7200" dirty="0">
                <a:solidFill>
                  <a:srgbClr val="4F826F"/>
                </a:solidFill>
                <a:latin typeface="Canva Sans Bold"/>
                <a:cs typeface="B Nazanin" panose="00000400000000000000" pitchFamily="2" charset="-78"/>
                <a:sym typeface="Canva Sans Bold"/>
                <a:rtl/>
              </a:rPr>
              <a:t>Agent</a:t>
            </a:r>
            <a:r>
              <a:rPr lang="ar-EG" sz="7200" dirty="0">
                <a:solidFill>
                  <a:srgbClr val="4F826F"/>
                </a:solidFill>
                <a:latin typeface="Canva Sans Bold"/>
                <a:cs typeface="B Nazanin" panose="00000400000000000000" pitchFamily="2" charset="-78"/>
                <a:sym typeface="Canva Sans Bold"/>
                <a:rtl/>
              </a:rPr>
              <a:t>) در هوش مصنوعی</a:t>
            </a:r>
          </a:p>
        </p:txBody>
      </p:sp>
      <p:sp>
        <p:nvSpPr>
          <p:cNvPr id="11" name="TextBox 11"/>
          <p:cNvSpPr txBox="1"/>
          <p:nvPr/>
        </p:nvSpPr>
        <p:spPr>
          <a:xfrm>
            <a:off x="5619026" y="2649778"/>
            <a:ext cx="11968620" cy="5482270"/>
          </a:xfrm>
          <a:prstGeom prst="rect">
            <a:avLst/>
          </a:prstGeom>
        </p:spPr>
        <p:txBody>
          <a:bodyPr lIns="0" tIns="0" rIns="0" bIns="0" rtlCol="0" anchor="t">
            <a:spAutoFit/>
          </a:bodyPr>
          <a:lstStyle/>
          <a:p>
            <a:pPr marL="647700" lvl="1" indent="-323850" algn="just" rtl="1">
              <a:lnSpc>
                <a:spcPct val="150000"/>
              </a:lnSpc>
              <a:buFont typeface="Arial"/>
              <a:buChar char="•"/>
            </a:pPr>
            <a:r>
              <a:rPr lang="ar-EG" sz="3000" dirty="0">
                <a:solidFill>
                  <a:srgbClr val="000000"/>
                </a:solidFill>
                <a:latin typeface="Canva Sans Bold"/>
                <a:ea typeface="Canva Sans Bold"/>
                <a:cs typeface="B Nazanin" panose="00000400000000000000" pitchFamily="2" charset="-78"/>
                <a:sym typeface="Canva Sans Bold"/>
                <a:rtl/>
              </a:rPr>
              <a:t>یک </a:t>
            </a:r>
            <a:r>
              <a:rPr lang="ar-EG" sz="3000" b="1" dirty="0">
                <a:solidFill>
                  <a:schemeClr val="accent3">
                    <a:lumMod val="75000"/>
                  </a:schemeClr>
                </a:solidFill>
                <a:latin typeface="Canva Sans Bold"/>
                <a:ea typeface="Canva Sans Bold"/>
                <a:cs typeface="B Nazanin" panose="00000400000000000000" pitchFamily="2" charset="-78"/>
                <a:sym typeface="Canva Sans Bold"/>
                <a:rtl/>
              </a:rPr>
              <a:t>عامل</a:t>
            </a:r>
            <a:r>
              <a:rPr lang="ar-EG" sz="3000" dirty="0">
                <a:solidFill>
                  <a:srgbClr val="F23A77"/>
                </a:solidFill>
                <a:latin typeface="Canva Sans Bold"/>
                <a:ea typeface="Canva Sans Bold"/>
                <a:cs typeface="B Nazanin" panose="00000400000000000000" pitchFamily="2" charset="-78"/>
                <a:sym typeface="Canva Sans Bold"/>
                <a:rtl/>
              </a:rPr>
              <a:t> </a:t>
            </a:r>
            <a:r>
              <a:rPr lang="ar-EG" sz="3000" dirty="0">
                <a:solidFill>
                  <a:srgbClr val="000000"/>
                </a:solidFill>
                <a:latin typeface="Canva Sans Bold"/>
                <a:ea typeface="Canva Sans Bold"/>
                <a:cs typeface="B Nazanin" panose="00000400000000000000" pitchFamily="2" charset="-78"/>
                <a:sym typeface="Canva Sans Bold"/>
                <a:rtl/>
              </a:rPr>
              <a:t>هوش مصنوعی مانند یک کمک کننده دیجیتالی است که می تواند به تنهایی فکر کند و تصمیم بگیرد. از اطلاعات پیرامون خود استفاده می</a:t>
            </a:r>
            <a:r>
              <a:rPr lang="en-US" sz="3000" dirty="0">
                <a:solidFill>
                  <a:srgbClr val="000000"/>
                </a:solidFill>
                <a:latin typeface="Canva Sans Bold"/>
                <a:ea typeface="Canva Sans Bold"/>
                <a:cs typeface="B Nazanin" panose="00000400000000000000" pitchFamily="2" charset="-78"/>
                <a:sym typeface="Canva Sans Bold"/>
                <a:rtl/>
              </a:rPr>
              <a:t> </a:t>
            </a:r>
            <a:r>
              <a:rPr lang="ar-EG" sz="3000" dirty="0">
                <a:solidFill>
                  <a:srgbClr val="000000"/>
                </a:solidFill>
                <a:latin typeface="Canva Sans Bold"/>
                <a:ea typeface="Canva Sans Bold"/>
                <a:cs typeface="B Nazanin" panose="00000400000000000000" pitchFamily="2" charset="-78"/>
                <a:sym typeface="Canva Sans Bold"/>
                <a:rtl/>
              </a:rPr>
              <a:t>کند، از تجربیات خود می آموزد و برای انجام وظایف بدون دخالت انسان اقدام می کند.</a:t>
            </a:r>
          </a:p>
          <a:p>
            <a:pPr algn="just">
              <a:lnSpc>
                <a:spcPct val="150000"/>
              </a:lnSpc>
            </a:pPr>
            <a:endParaRPr lang="ar-EG" sz="3000" dirty="0">
              <a:solidFill>
                <a:srgbClr val="000000"/>
              </a:solidFill>
              <a:latin typeface="Canva Sans Bold"/>
              <a:ea typeface="Canva Sans Bold"/>
              <a:cs typeface="B Nazanin" panose="00000400000000000000" pitchFamily="2" charset="-78"/>
              <a:sym typeface="Canva Sans Bold"/>
              <a:rtl/>
            </a:endParaRPr>
          </a:p>
          <a:p>
            <a:pPr marL="647700" lvl="1" indent="-323850" algn="just" rtl="1">
              <a:lnSpc>
                <a:spcPct val="150000"/>
              </a:lnSpc>
              <a:buFont typeface="Arial"/>
              <a:buChar char="•"/>
            </a:pPr>
            <a:r>
              <a:rPr lang="ar-EG" sz="3000" dirty="0">
                <a:solidFill>
                  <a:srgbClr val="000000"/>
                </a:solidFill>
                <a:latin typeface="Canva Sans Bold"/>
                <a:ea typeface="Canva Sans Bold"/>
                <a:cs typeface="B Nazanin" panose="00000400000000000000" pitchFamily="2" charset="-78"/>
                <a:sym typeface="Canva Sans Bold"/>
                <a:rtl/>
              </a:rPr>
              <a:t> عامل‌های هوش مصنوعی برنامه‌ها یا سیستم‌های نرم‌افزاری هستند که برای درک محیط خود، تصمیم‌گیری و انجام اقدامات مستقل برای دستیابی به اهداف خاص طراحی شده‌اند. ربات‌های گفتگو، ماشین های خودران، دستیاران شخصی مثال هایی از یک یا چند عامل هستند.</a:t>
            </a:r>
          </a:p>
          <a:p>
            <a:pPr algn="just">
              <a:lnSpc>
                <a:spcPct val="150000"/>
              </a:lnSpc>
            </a:pPr>
            <a:endParaRPr lang="ar-EG" sz="3000" dirty="0">
              <a:solidFill>
                <a:srgbClr val="000000"/>
              </a:solidFill>
              <a:latin typeface="Canva Sans Bold"/>
              <a:ea typeface="Canva Sans Bold"/>
              <a:cs typeface="B Nazanin" panose="00000400000000000000" pitchFamily="2" charset="-78"/>
              <a:sym typeface="Canva Sans Bold"/>
              <a:rt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3680388" y="7922594"/>
            <a:ext cx="5759523" cy="5759523"/>
          </a:xfrm>
          <a:custGeom>
            <a:avLst/>
            <a:gdLst/>
            <a:ahLst/>
            <a:cxnLst/>
            <a:rect l="l" t="t" r="r" b="b"/>
            <a:pathLst>
              <a:path w="5759523" h="5759523">
                <a:moveTo>
                  <a:pt x="0" y="0"/>
                </a:moveTo>
                <a:lnTo>
                  <a:pt x="5759523" y="0"/>
                </a:lnTo>
                <a:lnTo>
                  <a:pt x="5759523" y="5759523"/>
                </a:lnTo>
                <a:lnTo>
                  <a:pt x="0" y="57595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871165">
            <a:off x="1307910" y="8270537"/>
            <a:ext cx="584906" cy="584906"/>
          </a:xfrm>
          <a:custGeom>
            <a:avLst/>
            <a:gdLst/>
            <a:ahLst/>
            <a:cxnLst/>
            <a:rect l="l" t="t" r="r" b="b"/>
            <a:pathLst>
              <a:path w="584906" h="584906">
                <a:moveTo>
                  <a:pt x="0" y="0"/>
                </a:moveTo>
                <a:lnTo>
                  <a:pt x="584905" y="0"/>
                </a:lnTo>
                <a:lnTo>
                  <a:pt x="584905" y="584906"/>
                </a:lnTo>
                <a:lnTo>
                  <a:pt x="0" y="5849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700000">
            <a:off x="1352387" y="8947053"/>
            <a:ext cx="1854419" cy="1854419"/>
          </a:xfrm>
          <a:custGeom>
            <a:avLst/>
            <a:gdLst/>
            <a:ahLst/>
            <a:cxnLst/>
            <a:rect l="l" t="t" r="r" b="b"/>
            <a:pathLst>
              <a:path w="1854419" h="1854419">
                <a:moveTo>
                  <a:pt x="0" y="0"/>
                </a:moveTo>
                <a:lnTo>
                  <a:pt x="1854419" y="0"/>
                </a:lnTo>
                <a:lnTo>
                  <a:pt x="1854419" y="1854418"/>
                </a:lnTo>
                <a:lnTo>
                  <a:pt x="0" y="18544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7859375" y="-267806"/>
            <a:ext cx="593949" cy="10899628"/>
            <a:chOff x="0" y="0"/>
            <a:chExt cx="156431" cy="2870684"/>
          </a:xfrm>
        </p:grpSpPr>
        <p:sp>
          <p:nvSpPr>
            <p:cNvPr id="6" name="Freeform 6"/>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sp>
        <p:sp>
          <p:nvSpPr>
            <p:cNvPr id="7" name="TextBox 7"/>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sp>
        <p:nvSpPr>
          <p:cNvPr id="8" name="TextBox 8"/>
          <p:cNvSpPr txBox="1"/>
          <p:nvPr/>
        </p:nvSpPr>
        <p:spPr>
          <a:xfrm>
            <a:off x="955186" y="715710"/>
            <a:ext cx="15811017" cy="1046440"/>
          </a:xfrm>
          <a:prstGeom prst="rect">
            <a:avLst/>
          </a:prstGeom>
        </p:spPr>
        <p:txBody>
          <a:bodyPr lIns="0" tIns="0" rIns="0" bIns="0" rtlCol="0" anchor="t">
            <a:spAutoFit/>
          </a:bodyPr>
          <a:lstStyle/>
          <a:p>
            <a:pPr algn="ctr" rtl="1">
              <a:lnSpc>
                <a:spcPts val="7979"/>
              </a:lnSpc>
            </a:pPr>
            <a:r>
              <a:rPr lang="ar-EG" sz="6000" dirty="0">
                <a:solidFill>
                  <a:srgbClr val="4F826F"/>
                </a:solidFill>
                <a:latin typeface="Canva Sans Bold"/>
                <a:cs typeface="B Nazanin" panose="00000400000000000000" pitchFamily="2" charset="-78"/>
                <a:sym typeface="Canva Sans Bold"/>
                <a:rtl/>
              </a:rPr>
              <a:t>جنبه های کلیدی عامل های هوش مصنوعی (</a:t>
            </a:r>
            <a:r>
              <a:rPr lang="en-US" sz="6000" dirty="0">
                <a:solidFill>
                  <a:srgbClr val="4F826F"/>
                </a:solidFill>
                <a:latin typeface="Canva Sans Bold"/>
                <a:cs typeface="B Nazanin" panose="00000400000000000000" pitchFamily="2" charset="-78"/>
                <a:sym typeface="Canva Sans Bold"/>
                <a:rtl/>
              </a:rPr>
              <a:t>PEAS</a:t>
            </a:r>
            <a:r>
              <a:rPr lang="ar-EG" sz="6000" dirty="0">
                <a:solidFill>
                  <a:srgbClr val="4F826F"/>
                </a:solidFill>
                <a:latin typeface="Canva Sans Bold"/>
                <a:cs typeface="B Nazanin" panose="00000400000000000000" pitchFamily="2" charset="-78"/>
                <a:sym typeface="Canva Sans Bold"/>
                <a:rtl/>
              </a:rPr>
              <a:t>)</a:t>
            </a:r>
          </a:p>
        </p:txBody>
      </p:sp>
      <p:sp>
        <p:nvSpPr>
          <p:cNvPr id="9" name="TextBox 9"/>
          <p:cNvSpPr txBox="1"/>
          <p:nvPr/>
        </p:nvSpPr>
        <p:spPr>
          <a:xfrm>
            <a:off x="822593" y="2364697"/>
            <a:ext cx="10130033" cy="6586418"/>
          </a:xfrm>
          <a:prstGeom prst="rect">
            <a:avLst/>
          </a:prstGeom>
        </p:spPr>
        <p:txBody>
          <a:bodyPr lIns="0" tIns="0" rIns="0" bIns="0" rtlCol="0" anchor="t">
            <a:spAutoFit/>
          </a:bodyPr>
          <a:lstStyle/>
          <a:p>
            <a:pPr marL="624843" lvl="1" indent="-312421" algn="just" rtl="1">
              <a:lnSpc>
                <a:spcPct val="150000"/>
              </a:lnSpc>
              <a:buFont typeface="Arial"/>
              <a:buChar char="•"/>
            </a:pPr>
            <a:r>
              <a:rPr lang="ar-EG" sz="3200" dirty="0">
                <a:solidFill>
                  <a:schemeClr val="accent3">
                    <a:lumMod val="75000"/>
                  </a:schemeClr>
                </a:solidFill>
                <a:latin typeface="Canva Sans Bold"/>
                <a:ea typeface="Canva Sans Bold"/>
                <a:cs typeface="B Nazanin" panose="00000400000000000000" pitchFamily="2" charset="-78"/>
                <a:sym typeface="Canva Sans Bold"/>
                <a:rtl/>
              </a:rPr>
              <a:t>یادگیری و سازگاری </a:t>
            </a:r>
            <a:r>
              <a:rPr lang="ar-EG" sz="3200" dirty="0">
                <a:solidFill>
                  <a:srgbClr val="4F826F"/>
                </a:solidFill>
                <a:latin typeface="Canva Sans Bold"/>
                <a:ea typeface="Canva Sans Bold"/>
                <a:cs typeface="B Nazanin" panose="00000400000000000000" pitchFamily="2" charset="-78"/>
                <a:sym typeface="Canva Sans Bold"/>
                <a:rtl/>
              </a:rPr>
              <a:t>:</a:t>
            </a:r>
            <a:r>
              <a:rPr lang="ar-EG" sz="3200" dirty="0">
                <a:solidFill>
                  <a:srgbClr val="000000"/>
                </a:solidFill>
                <a:latin typeface="Canva Sans Bold"/>
                <a:ea typeface="Canva Sans Bold"/>
                <a:cs typeface="B Nazanin" panose="00000400000000000000" pitchFamily="2" charset="-78"/>
                <a:sym typeface="Canva Sans Bold"/>
                <a:rtl/>
              </a:rPr>
              <a:t> عامل ها در هوش مصنوعی قادرند از تجربیات خود بیاموزند و با موقعیت های جدید سازگار شوند. آنها می توانند </a:t>
            </a:r>
            <a:r>
              <a:rPr lang="ar-EG" sz="3200" dirty="0">
                <a:solidFill>
                  <a:srgbClr val="000000"/>
                </a:solidFill>
                <a:latin typeface="Canva Sans Bold"/>
                <a:cs typeface="B Nazanin" panose="00000400000000000000" pitchFamily="2" charset="-78"/>
                <a:sym typeface="Canva Sans Bold"/>
                <a:rtl/>
              </a:rPr>
              <a:t>عملکرد</a:t>
            </a:r>
            <a:r>
              <a:rPr lang="ar-EG" sz="3200" dirty="0">
                <a:solidFill>
                  <a:srgbClr val="F23A77"/>
                </a:solidFill>
                <a:latin typeface="Canva Sans Bold"/>
                <a:ea typeface="Canva Sans Bold"/>
                <a:cs typeface="B Nazanin" panose="00000400000000000000" pitchFamily="2" charset="-78"/>
                <a:sym typeface="Canva Sans Bold"/>
                <a:rtl/>
              </a:rPr>
              <a:t> </a:t>
            </a:r>
            <a:r>
              <a:rPr lang="ar-EG" sz="3200" dirty="0">
                <a:solidFill>
                  <a:srgbClr val="000000"/>
                </a:solidFill>
                <a:latin typeface="Canva Sans Bold"/>
                <a:ea typeface="Canva Sans Bold"/>
                <a:cs typeface="B Nazanin" panose="00000400000000000000" pitchFamily="2" charset="-78"/>
                <a:sym typeface="Canva Sans Bold"/>
                <a:rtl/>
              </a:rPr>
              <a:t>خود را در طول زمان با پردازش و تجزیه و تحلیل داده ها بهبود بخشند.</a:t>
            </a:r>
          </a:p>
          <a:p>
            <a:pPr algn="just" rtl="1">
              <a:lnSpc>
                <a:spcPct val="150000"/>
              </a:lnSpc>
            </a:pPr>
            <a:endParaRPr lang="ar-EG" sz="3200" dirty="0">
              <a:solidFill>
                <a:srgbClr val="000000"/>
              </a:solidFill>
              <a:latin typeface="Canva Sans Bold"/>
              <a:ea typeface="Canva Sans Bold"/>
              <a:cs typeface="B Nazanin" panose="00000400000000000000" pitchFamily="2" charset="-78"/>
              <a:sym typeface="Canva Sans Bold"/>
              <a:rtl/>
            </a:endParaRPr>
          </a:p>
          <a:p>
            <a:pPr marL="624843" lvl="1" indent="-312421" algn="just" rtl="1">
              <a:lnSpc>
                <a:spcPct val="150000"/>
              </a:lnSpc>
              <a:buFont typeface="Arial"/>
              <a:buChar char="•"/>
            </a:pPr>
            <a:r>
              <a:rPr lang="ar-EG" sz="3200" dirty="0">
                <a:solidFill>
                  <a:schemeClr val="accent3">
                    <a:lumMod val="75000"/>
                  </a:schemeClr>
                </a:solidFill>
                <a:latin typeface="Canva Sans Bold"/>
                <a:ea typeface="Canva Sans Bold"/>
                <a:cs typeface="B Nazanin" panose="00000400000000000000" pitchFamily="2" charset="-78"/>
                <a:sym typeface="Canva Sans Bold"/>
                <a:rtl/>
              </a:rPr>
              <a:t>تعامل با محیط </a:t>
            </a:r>
            <a:r>
              <a:rPr lang="ar-EG" sz="3200" dirty="0">
                <a:solidFill>
                  <a:srgbClr val="4F826F"/>
                </a:solidFill>
                <a:latin typeface="Canva Sans Bold"/>
                <a:ea typeface="Canva Sans Bold"/>
                <a:cs typeface="B Nazanin" panose="00000400000000000000" pitchFamily="2" charset="-78"/>
                <a:sym typeface="Canva Sans Bold"/>
                <a:rtl/>
              </a:rPr>
              <a:t>:</a:t>
            </a:r>
            <a:r>
              <a:rPr lang="ar-EG" sz="3200" dirty="0">
                <a:solidFill>
                  <a:srgbClr val="000000"/>
                </a:solidFill>
                <a:latin typeface="Canva Sans Bold"/>
                <a:ea typeface="Canva Sans Bold"/>
                <a:cs typeface="B Nazanin" panose="00000400000000000000" pitchFamily="2" charset="-78"/>
                <a:sym typeface="Canva Sans Bold"/>
                <a:rtl/>
              </a:rPr>
              <a:t> آنها می </a:t>
            </a:r>
            <a:r>
              <a:rPr lang="ar-EG" sz="3200" dirty="0">
                <a:solidFill>
                  <a:srgbClr val="000000"/>
                </a:solidFill>
                <a:latin typeface="Canva Sans Bold"/>
                <a:cs typeface="B Nazanin" panose="00000400000000000000" pitchFamily="2" charset="-78"/>
                <a:sym typeface="Canva Sans Bold"/>
                <a:rtl/>
              </a:rPr>
              <a:t>توانند با محیط اطراف </a:t>
            </a:r>
            <a:r>
              <a:rPr lang="ar-EG" sz="3200" dirty="0">
                <a:solidFill>
                  <a:srgbClr val="000000"/>
                </a:solidFill>
                <a:latin typeface="Canva Sans Bold"/>
                <a:ea typeface="Canva Sans Bold"/>
                <a:cs typeface="B Nazanin" panose="00000400000000000000" pitchFamily="2" charset="-78"/>
                <a:sym typeface="Canva Sans Bold"/>
                <a:rtl/>
              </a:rPr>
              <a:t>خود تعامل داشته باشند و بر آنها تأثیر بگذارند. آنها اغلب </a:t>
            </a:r>
            <a:r>
              <a:rPr lang="ar-EG" sz="3200" dirty="0">
                <a:solidFill>
                  <a:srgbClr val="000000"/>
                </a:solidFill>
                <a:latin typeface="Canva Sans Bold"/>
                <a:cs typeface="B Nazanin" panose="00000400000000000000" pitchFamily="2" charset="-78"/>
                <a:sym typeface="Canva Sans Bold"/>
                <a:rtl/>
              </a:rPr>
              <a:t>دارای محرک‌ها یا </a:t>
            </a:r>
            <a:r>
              <a:rPr lang="ar-EG" sz="3200" dirty="0">
                <a:solidFill>
                  <a:srgbClr val="000000"/>
                </a:solidFill>
                <a:latin typeface="Canva Sans Bold"/>
                <a:ea typeface="Canva Sans Bold"/>
                <a:cs typeface="B Nazanin" panose="00000400000000000000" pitchFamily="2" charset="-78"/>
                <a:sym typeface="Canva Sans Bold"/>
                <a:rtl/>
              </a:rPr>
              <a:t>مکانیسم‌هایی هستند که به آن‌ها اجازه می‌دهد تا اقدامات فیزیکی انجام دهند، مانند یک ربات که اشیاء را دستکاری می‌کند یا یک ماشین خودران که در جاده‌ها حرکت می‌کند.</a:t>
            </a:r>
          </a:p>
          <a:p>
            <a:pPr algn="just">
              <a:lnSpc>
                <a:spcPct val="150000"/>
              </a:lnSpc>
            </a:pPr>
            <a:endParaRPr lang="ar-EG" sz="3200" dirty="0">
              <a:solidFill>
                <a:srgbClr val="000000"/>
              </a:solidFill>
              <a:latin typeface="Canva Sans Bold"/>
              <a:ea typeface="Canva Sans Bold"/>
              <a:cs typeface="B Nazanin" panose="00000400000000000000" pitchFamily="2" charset="-78"/>
              <a:sym typeface="Canva Sans Bold"/>
              <a:rtl/>
            </a:endParaRPr>
          </a:p>
        </p:txBody>
      </p:sp>
      <p:sp>
        <p:nvSpPr>
          <p:cNvPr id="10" name="Freeform 10"/>
          <p:cNvSpPr/>
          <p:nvPr/>
        </p:nvSpPr>
        <p:spPr>
          <a:xfrm rot="2700000">
            <a:off x="11661013" y="3030482"/>
            <a:ext cx="5489976" cy="5489976"/>
          </a:xfrm>
          <a:custGeom>
            <a:avLst/>
            <a:gdLst/>
            <a:ahLst/>
            <a:cxnLst/>
            <a:rect l="l" t="t" r="r" b="b"/>
            <a:pathLst>
              <a:path w="5489976" h="5489976">
                <a:moveTo>
                  <a:pt x="0" y="0"/>
                </a:moveTo>
                <a:lnTo>
                  <a:pt x="5489976" y="0"/>
                </a:lnTo>
                <a:lnTo>
                  <a:pt x="5489976" y="5489976"/>
                </a:lnTo>
                <a:lnTo>
                  <a:pt x="0" y="5489976"/>
                </a:lnTo>
                <a:lnTo>
                  <a:pt x="0" y="0"/>
                </a:lnTo>
                <a:close/>
              </a:path>
            </a:pathLst>
          </a:custGeom>
          <a:blipFill>
            <a:blip r:embed="rId6">
              <a:extLst>
                <a:ext uri="{96DAC541-7B7A-43D3-8B79-37D633B846F1}">
                  <asvg:svgBlip xmlns:asvg="http://schemas.microsoft.com/office/drawing/2016/SVG/main" r:embed="rId8"/>
                </a:ext>
              </a:extLst>
            </a:blip>
            <a:stretch>
              <a:fillRect/>
            </a:stretch>
          </a:blipFill>
        </p:spPr>
      </p:sp>
      <p:sp>
        <p:nvSpPr>
          <p:cNvPr id="11" name="Freeform 11"/>
          <p:cNvSpPr/>
          <p:nvPr/>
        </p:nvSpPr>
        <p:spPr>
          <a:xfrm>
            <a:off x="11178541" y="2548011"/>
            <a:ext cx="6454919" cy="6454919"/>
          </a:xfrm>
          <a:custGeom>
            <a:avLst/>
            <a:gdLst/>
            <a:ahLst/>
            <a:cxnLst/>
            <a:rect l="l" t="t" r="r" b="b"/>
            <a:pathLst>
              <a:path w="6454919" h="6454919">
                <a:moveTo>
                  <a:pt x="0" y="0"/>
                </a:moveTo>
                <a:lnTo>
                  <a:pt x="6454919" y="0"/>
                </a:lnTo>
                <a:lnTo>
                  <a:pt x="6454919" y="6454919"/>
                </a:lnTo>
                <a:lnTo>
                  <a:pt x="0" y="64549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2" name="Group 12"/>
          <p:cNvGrpSpPr/>
          <p:nvPr/>
        </p:nvGrpSpPr>
        <p:grpSpPr>
          <a:xfrm rot="-2700000">
            <a:off x="12213656" y="3509478"/>
            <a:ext cx="4384690" cy="4531984"/>
            <a:chOff x="0" y="0"/>
            <a:chExt cx="5846254" cy="6042646"/>
          </a:xfrm>
        </p:grpSpPr>
        <p:sp>
          <p:nvSpPr>
            <p:cNvPr id="13" name="Freeform 13"/>
            <p:cNvSpPr/>
            <p:nvPr/>
          </p:nvSpPr>
          <p:spPr>
            <a:xfrm>
              <a:off x="0" y="0"/>
              <a:ext cx="5846191" cy="6042660"/>
            </a:xfrm>
            <a:custGeom>
              <a:avLst/>
              <a:gdLst/>
              <a:ahLst/>
              <a:cxnLst/>
              <a:rect l="l" t="t" r="r" b="b"/>
              <a:pathLst>
                <a:path w="5846191" h="6042660">
                  <a:moveTo>
                    <a:pt x="5846191" y="5046345"/>
                  </a:moveTo>
                  <a:cubicBezTo>
                    <a:pt x="5846191" y="5597144"/>
                    <a:pt x="5399532" y="6042660"/>
                    <a:pt x="4849876" y="6042660"/>
                  </a:cubicBezTo>
                  <a:lnTo>
                    <a:pt x="996315" y="6042660"/>
                  </a:lnTo>
                  <a:cubicBezTo>
                    <a:pt x="445516" y="6042660"/>
                    <a:pt x="0" y="5596001"/>
                    <a:pt x="0" y="5046345"/>
                  </a:cubicBezTo>
                  <a:lnTo>
                    <a:pt x="0" y="996315"/>
                  </a:lnTo>
                  <a:cubicBezTo>
                    <a:pt x="0" y="445516"/>
                    <a:pt x="446659" y="0"/>
                    <a:pt x="996315" y="0"/>
                  </a:cubicBezTo>
                  <a:lnTo>
                    <a:pt x="4849876" y="0"/>
                  </a:lnTo>
                  <a:cubicBezTo>
                    <a:pt x="5400675" y="0"/>
                    <a:pt x="5846191" y="446659"/>
                    <a:pt x="5846191" y="996315"/>
                  </a:cubicBezTo>
                  <a:lnTo>
                    <a:pt x="5846191" y="5046345"/>
                  </a:lnTo>
                  <a:close/>
                </a:path>
              </a:pathLst>
            </a:custGeom>
            <a:blipFill>
              <a:blip r:embed="rId11"/>
              <a:stretch>
                <a:fillRect l="-32238" r="-22608"/>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711613" y="5233634"/>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751975" y="6574279"/>
            <a:ext cx="4167568" cy="4167568"/>
          </a:xfrm>
          <a:custGeom>
            <a:avLst/>
            <a:gdLst/>
            <a:ahLst/>
            <a:cxnLst/>
            <a:rect l="l" t="t" r="r" b="b"/>
            <a:pathLst>
              <a:path w="4167568" h="4167568">
                <a:moveTo>
                  <a:pt x="0" y="0"/>
                </a:moveTo>
                <a:lnTo>
                  <a:pt x="4167568" y="0"/>
                </a:lnTo>
                <a:lnTo>
                  <a:pt x="4167568" y="4167568"/>
                </a:lnTo>
                <a:lnTo>
                  <a:pt x="0" y="4167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871165">
            <a:off x="17091448" y="9472185"/>
            <a:ext cx="1037114" cy="1037114"/>
          </a:xfrm>
          <a:custGeom>
            <a:avLst/>
            <a:gdLst/>
            <a:ahLst/>
            <a:cxnLst/>
            <a:rect l="l" t="t" r="r" b="b"/>
            <a:pathLst>
              <a:path w="1037114" h="1037114">
                <a:moveTo>
                  <a:pt x="0" y="0"/>
                </a:moveTo>
                <a:lnTo>
                  <a:pt x="1037114" y="0"/>
                </a:lnTo>
                <a:lnTo>
                  <a:pt x="1037114" y="1037114"/>
                </a:lnTo>
                <a:lnTo>
                  <a:pt x="0" y="10371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2871165">
            <a:off x="3873182" y="7558444"/>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700000">
            <a:off x="3044149" y="6410844"/>
            <a:ext cx="1190046" cy="1190046"/>
          </a:xfrm>
          <a:custGeom>
            <a:avLst/>
            <a:gdLst/>
            <a:ahLst/>
            <a:cxnLst/>
            <a:rect l="l" t="t" r="r" b="b"/>
            <a:pathLst>
              <a:path w="1190046" h="1190046">
                <a:moveTo>
                  <a:pt x="0" y="0"/>
                </a:moveTo>
                <a:lnTo>
                  <a:pt x="1190046" y="0"/>
                </a:lnTo>
                <a:lnTo>
                  <a:pt x="1190046" y="1190046"/>
                </a:lnTo>
                <a:lnTo>
                  <a:pt x="0" y="1190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7859375" y="-448632"/>
            <a:ext cx="593949" cy="11080454"/>
          </a:xfrm>
          <a:custGeom>
            <a:avLst/>
            <a:gdLst/>
            <a:ahLst/>
            <a:cxnLst/>
            <a:rect l="l" t="t" r="r" b="b"/>
            <a:pathLst>
              <a:path w="593949" h="11080454">
                <a:moveTo>
                  <a:pt x="0" y="0"/>
                </a:moveTo>
                <a:lnTo>
                  <a:pt x="593949" y="0"/>
                </a:lnTo>
                <a:lnTo>
                  <a:pt x="593949" y="11080454"/>
                </a:lnTo>
                <a:lnTo>
                  <a:pt x="0" y="110804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047501" y="6501995"/>
            <a:ext cx="568616" cy="568616"/>
          </a:xfrm>
          <a:custGeom>
            <a:avLst/>
            <a:gdLst/>
            <a:ahLst/>
            <a:cxnLst/>
            <a:rect l="l" t="t" r="r" b="b"/>
            <a:pathLst>
              <a:path w="568616" h="568616">
                <a:moveTo>
                  <a:pt x="0" y="0"/>
                </a:moveTo>
                <a:lnTo>
                  <a:pt x="568616" y="0"/>
                </a:lnTo>
                <a:lnTo>
                  <a:pt x="568616" y="568616"/>
                </a:lnTo>
                <a:lnTo>
                  <a:pt x="0" y="5686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252874" y="621529"/>
            <a:ext cx="5089618" cy="5089618"/>
          </a:xfrm>
          <a:custGeom>
            <a:avLst/>
            <a:gdLst/>
            <a:ahLst/>
            <a:cxnLst/>
            <a:rect l="l" t="t" r="r" b="b"/>
            <a:pathLst>
              <a:path w="5089618" h="5089618">
                <a:moveTo>
                  <a:pt x="0" y="0"/>
                </a:moveTo>
                <a:lnTo>
                  <a:pt x="5089618" y="0"/>
                </a:lnTo>
                <a:lnTo>
                  <a:pt x="5089618" y="5089619"/>
                </a:lnTo>
                <a:lnTo>
                  <a:pt x="0" y="508961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0" name="Group 10"/>
          <p:cNvGrpSpPr/>
          <p:nvPr/>
        </p:nvGrpSpPr>
        <p:grpSpPr>
          <a:xfrm>
            <a:off x="778122" y="1146778"/>
            <a:ext cx="4039121" cy="4039121"/>
            <a:chOff x="0" y="0"/>
            <a:chExt cx="6649210" cy="6649210"/>
          </a:xfrm>
        </p:grpSpPr>
        <p:sp>
          <p:nvSpPr>
            <p:cNvPr id="11" name="Freeform 11"/>
            <p:cNvSpPr/>
            <p:nvPr/>
          </p:nvSpPr>
          <p:spPr>
            <a:xfrm>
              <a:off x="0" y="0"/>
              <a:ext cx="6649212" cy="6649212"/>
            </a:xfrm>
            <a:custGeom>
              <a:avLst/>
              <a:gdLst/>
              <a:ahLst/>
              <a:cxnLst/>
              <a:rect l="l" t="t" r="r" b="b"/>
              <a:pathLst>
                <a:path w="6649212" h="6649212">
                  <a:moveTo>
                    <a:pt x="3324606" y="0"/>
                  </a:moveTo>
                  <a:cubicBezTo>
                    <a:pt x="1488059" y="0"/>
                    <a:pt x="0" y="1488059"/>
                    <a:pt x="0" y="3324606"/>
                  </a:cubicBezTo>
                  <a:cubicBezTo>
                    <a:pt x="0" y="5161153"/>
                    <a:pt x="1488059" y="6649212"/>
                    <a:pt x="3324606" y="6649212"/>
                  </a:cubicBezTo>
                  <a:cubicBezTo>
                    <a:pt x="5161153" y="6649212"/>
                    <a:pt x="6649212" y="5161153"/>
                    <a:pt x="6649212" y="3324606"/>
                  </a:cubicBezTo>
                  <a:cubicBezTo>
                    <a:pt x="6649212" y="1488059"/>
                    <a:pt x="5161153" y="0"/>
                    <a:pt x="3324606" y="0"/>
                  </a:cubicBezTo>
                  <a:close/>
                </a:path>
              </a:pathLst>
            </a:custGeom>
            <a:blipFill>
              <a:blip r:embed="rId14"/>
              <a:stretch>
                <a:fillRect l="-16666" r="-16666"/>
              </a:stretch>
            </a:blipFill>
          </p:spPr>
        </p:sp>
      </p:grpSp>
      <p:sp>
        <p:nvSpPr>
          <p:cNvPr id="12" name="TextBox 12"/>
          <p:cNvSpPr txBox="1"/>
          <p:nvPr/>
        </p:nvSpPr>
        <p:spPr>
          <a:xfrm>
            <a:off x="5767613" y="3193928"/>
            <a:ext cx="11742265" cy="5296322"/>
          </a:xfrm>
          <a:prstGeom prst="rect">
            <a:avLst/>
          </a:prstGeom>
        </p:spPr>
        <p:txBody>
          <a:bodyPr wrap="square" lIns="0" tIns="0" rIns="0" bIns="0" rtlCol="0" anchor="t">
            <a:spAutoFit/>
          </a:bodyPr>
          <a:lstStyle/>
          <a:p>
            <a:pPr algn="just" rtl="1">
              <a:lnSpc>
                <a:spcPts val="4051"/>
              </a:lnSpc>
            </a:pPr>
            <a:endParaRPr sz="2000" dirty="0">
              <a:cs typeface="B Nazanin" panose="00000400000000000000" pitchFamily="2" charset="-78"/>
            </a:endParaRPr>
          </a:p>
          <a:p>
            <a:pPr marL="646432" lvl="1" indent="-323216" algn="just" rtl="1">
              <a:lnSpc>
                <a:spcPts val="4191"/>
              </a:lnSpc>
              <a:buFont typeface="Arial"/>
              <a:buChar char="•"/>
            </a:pPr>
            <a:r>
              <a:rPr lang="ar-EG" sz="3200" dirty="0">
                <a:solidFill>
                  <a:schemeClr val="accent3">
                    <a:lumMod val="75000"/>
                  </a:schemeClr>
                </a:solidFill>
                <a:latin typeface="Canva Sans Bold"/>
                <a:ea typeface="Canva Sans Bold"/>
                <a:cs typeface="B Nazanin" panose="00000400000000000000" pitchFamily="2" charset="-78"/>
                <a:sym typeface="Canva Sans Bold"/>
                <a:rtl/>
              </a:rPr>
              <a:t>یادگیری از محیط</a:t>
            </a:r>
            <a:r>
              <a:rPr lang="ar-EG" sz="3200" dirty="0">
                <a:solidFill>
                  <a:srgbClr val="4F826F"/>
                </a:solidFill>
                <a:latin typeface="Canva Sans Bold"/>
                <a:ea typeface="Canva Sans Bold"/>
                <a:cs typeface="B Nazanin" panose="00000400000000000000" pitchFamily="2" charset="-78"/>
                <a:sym typeface="Canva Sans Bold"/>
                <a:rtl/>
              </a:rPr>
              <a:t>:</a:t>
            </a:r>
            <a:r>
              <a:rPr lang="ar-EG" sz="3200" dirty="0">
                <a:solidFill>
                  <a:srgbClr val="000000"/>
                </a:solidFill>
                <a:latin typeface="Canva Sans Bold"/>
                <a:ea typeface="Canva Sans Bold"/>
                <a:cs typeface="B Nazanin" panose="00000400000000000000" pitchFamily="2" charset="-78"/>
                <a:sym typeface="Canva Sans Bold"/>
                <a:rtl/>
              </a:rPr>
              <a:t> درک آنها از محیط از استفاده از </a:t>
            </a:r>
            <a:r>
              <a:rPr lang="ar-EG" sz="3200" dirty="0">
                <a:solidFill>
                  <a:schemeClr val="accent3">
                    <a:lumMod val="75000"/>
                  </a:schemeClr>
                </a:solidFill>
                <a:latin typeface="Canva Sans Bold"/>
                <a:ea typeface="Canva Sans Bold"/>
                <a:cs typeface="B Nazanin" panose="00000400000000000000" pitchFamily="2" charset="-78"/>
                <a:sym typeface="Canva Sans Bold"/>
                <a:rtl/>
              </a:rPr>
              <a:t>حسگرهایشان</a:t>
            </a:r>
            <a:r>
              <a:rPr lang="ar-EG" sz="3200" dirty="0">
                <a:solidFill>
                  <a:srgbClr val="000000"/>
                </a:solidFill>
                <a:latin typeface="Canva Sans Bold"/>
                <a:ea typeface="Canva Sans Bold"/>
                <a:cs typeface="B Nazanin" panose="00000400000000000000" pitchFamily="2" charset="-78"/>
                <a:sym typeface="Canva Sans Bold"/>
                <a:rtl/>
              </a:rPr>
              <a:t> مانند دوربین، میکروفون یا ورودی متن ناشی می شود. این حسگرها آنها را قادر می سازد تا داده ها را جمع آوری کرده و وضعیت محیط را درک کنند.</a:t>
            </a:r>
          </a:p>
          <a:p>
            <a:pPr algn="just" rtl="1">
              <a:lnSpc>
                <a:spcPts val="3914"/>
              </a:lnSpc>
            </a:pPr>
            <a:endParaRPr lang="ar-EG" sz="3200" dirty="0">
              <a:solidFill>
                <a:srgbClr val="000000"/>
              </a:solidFill>
              <a:latin typeface="Canva Sans Bold"/>
              <a:ea typeface="Canva Sans Bold"/>
              <a:cs typeface="B Nazanin" panose="00000400000000000000" pitchFamily="2" charset="-78"/>
              <a:sym typeface="Canva Sans Bold"/>
              <a:rtl/>
            </a:endParaRPr>
          </a:p>
          <a:p>
            <a:pPr marL="646432" lvl="1" indent="-323216" algn="just" rtl="1">
              <a:lnSpc>
                <a:spcPts val="4191"/>
              </a:lnSpc>
              <a:buFont typeface="Arial"/>
              <a:buChar char="•"/>
            </a:pPr>
            <a:r>
              <a:rPr lang="ar-EG" sz="3200" dirty="0">
                <a:solidFill>
                  <a:schemeClr val="accent3">
                    <a:lumMod val="75000"/>
                  </a:schemeClr>
                </a:solidFill>
                <a:latin typeface="Canva Sans Bold"/>
                <a:ea typeface="Canva Sans Bold"/>
                <a:cs typeface="B Nazanin" panose="00000400000000000000" pitchFamily="2" charset="-78"/>
                <a:sym typeface="Canva Sans Bold"/>
                <a:rtl/>
              </a:rPr>
              <a:t>تصمیم گیری </a:t>
            </a:r>
            <a:r>
              <a:rPr lang="ar-EG" sz="3200" dirty="0">
                <a:solidFill>
                  <a:srgbClr val="4F826F"/>
                </a:solidFill>
                <a:latin typeface="Canva Sans Bold"/>
                <a:ea typeface="Canva Sans Bold"/>
                <a:cs typeface="B Nazanin" panose="00000400000000000000" pitchFamily="2" charset="-78"/>
                <a:sym typeface="Canva Sans Bold"/>
                <a:rtl/>
              </a:rPr>
              <a:t>: </a:t>
            </a:r>
            <a:r>
              <a:rPr lang="ar-EG" sz="3200" dirty="0">
                <a:solidFill>
                  <a:srgbClr val="000000"/>
                </a:solidFill>
                <a:latin typeface="Canva Sans Bold"/>
                <a:ea typeface="Canva Sans Bold"/>
                <a:cs typeface="B Nazanin" panose="00000400000000000000" pitchFamily="2" charset="-78"/>
                <a:sym typeface="Canva Sans Bold"/>
                <a:rtl/>
              </a:rPr>
              <a:t>یک عامل هوش مصنوعی با تصمیم گیری بر اساس اطلاعاتی که درک می کند و دانشی که به دست آورده است، کار می کند. </a:t>
            </a:r>
            <a:r>
              <a:rPr lang="fa-IR" sz="3200" dirty="0">
                <a:solidFill>
                  <a:srgbClr val="000000"/>
                </a:solidFill>
                <a:latin typeface="Canva Sans Bold"/>
                <a:ea typeface="Canva Sans Bold"/>
                <a:cs typeface="B Nazanin" panose="00000400000000000000" pitchFamily="2" charset="-78"/>
                <a:sym typeface="Canva Sans Bold"/>
                <a:rtl/>
              </a:rPr>
              <a:t>او</a:t>
            </a:r>
            <a:r>
              <a:rPr lang="ar-EG" sz="3200" dirty="0">
                <a:solidFill>
                  <a:srgbClr val="000000"/>
                </a:solidFill>
                <a:latin typeface="Canva Sans Bold"/>
                <a:ea typeface="Canva Sans Bold"/>
                <a:cs typeface="B Nazanin" panose="00000400000000000000" pitchFamily="2" charset="-78"/>
                <a:sym typeface="Canva Sans Bold"/>
                <a:rtl/>
              </a:rPr>
              <a:t> با هدایت عملکرد عامل خود، از الگوریتم ها و فرآیندهای استدلالی برای تعیین بهترین مسیر عمل برای دستیابی به اهداف خود استفاده می کند.</a:t>
            </a:r>
          </a:p>
          <a:p>
            <a:pPr algn="just">
              <a:lnSpc>
                <a:spcPts val="3914"/>
              </a:lnSpc>
            </a:pPr>
            <a:endParaRPr lang="ar-EG" sz="3200" dirty="0">
              <a:solidFill>
                <a:srgbClr val="000000"/>
              </a:solidFill>
              <a:latin typeface="Canva Sans Bold"/>
              <a:ea typeface="Canva Sans Bold"/>
              <a:cs typeface="B Nazanin" panose="00000400000000000000" pitchFamily="2" charset="-78"/>
              <a:sym typeface="Canva Sans Bold"/>
              <a:rtl/>
            </a:endParaRPr>
          </a:p>
        </p:txBody>
      </p:sp>
      <p:sp>
        <p:nvSpPr>
          <p:cNvPr id="13" name="TextBox 13"/>
          <p:cNvSpPr txBox="1"/>
          <p:nvPr/>
        </p:nvSpPr>
        <p:spPr>
          <a:xfrm>
            <a:off x="3965592" y="809093"/>
            <a:ext cx="15270683" cy="1730276"/>
          </a:xfrm>
          <a:prstGeom prst="rect">
            <a:avLst/>
          </a:prstGeom>
        </p:spPr>
        <p:txBody>
          <a:bodyPr lIns="0" tIns="0" rIns="0" bIns="0" rtlCol="0" anchor="t">
            <a:spAutoFit/>
          </a:bodyPr>
          <a:lstStyle/>
          <a:p>
            <a:pPr algn="ctr" rtl="1">
              <a:lnSpc>
                <a:spcPts val="6860"/>
              </a:lnSpc>
            </a:pPr>
            <a:r>
              <a:rPr lang="ar-EG" sz="6000" dirty="0">
                <a:solidFill>
                  <a:srgbClr val="4F826F"/>
                </a:solidFill>
                <a:latin typeface="Canva Sans Bold"/>
                <a:cs typeface="B Nazanin" panose="00000400000000000000" pitchFamily="2" charset="-78"/>
                <a:sym typeface="Canva Sans Bold"/>
                <a:rtl/>
              </a:rPr>
              <a:t>جنبه های کلیدی عامل های هوش مصنوعی</a:t>
            </a:r>
          </a:p>
          <a:p>
            <a:pPr algn="ctr" rtl="1">
              <a:lnSpc>
                <a:spcPts val="7140"/>
              </a:lnSpc>
            </a:pPr>
            <a:r>
              <a:rPr lang="ar-EG" sz="5100" dirty="0">
                <a:solidFill>
                  <a:srgbClr val="4F826F"/>
                </a:solidFill>
                <a:latin typeface="Canva Sans Bold"/>
                <a:ea typeface="Canva Sans Bold"/>
                <a:cs typeface="Canva Sans Bold"/>
                <a:sym typeface="Canva Sans Bold"/>
                <a:rtl/>
              </a:rPr>
              <a:t> (</a:t>
            </a:r>
            <a:r>
              <a:rPr lang="en-US" sz="5100" dirty="0">
                <a:solidFill>
                  <a:srgbClr val="4F826F"/>
                </a:solidFill>
                <a:latin typeface="Canva Sans Bold"/>
                <a:ea typeface="Canva Sans Bold"/>
                <a:cs typeface="Canva Sans Bold"/>
                <a:sym typeface="Canva Sans Bold"/>
              </a:rPr>
              <a:t>PEAS</a:t>
            </a:r>
            <a:r>
              <a:rPr lang="ar-EG" sz="5100" dirty="0">
                <a:solidFill>
                  <a:srgbClr val="4F826F"/>
                </a:solidFill>
                <a:latin typeface="Canva Sans Bold"/>
                <a:ea typeface="Canva Sans Bold"/>
                <a:cs typeface="Canva Sans Bold"/>
                <a:sym typeface="Canva Sans Bold"/>
                <a:rtl/>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4558595" y="8414194"/>
            <a:ext cx="4959103" cy="4959103"/>
          </a:xfrm>
          <a:custGeom>
            <a:avLst/>
            <a:gdLst/>
            <a:ahLst/>
            <a:cxnLst/>
            <a:rect l="l" t="t" r="r" b="b"/>
            <a:pathLst>
              <a:path w="4959103" h="4959103">
                <a:moveTo>
                  <a:pt x="0" y="0"/>
                </a:moveTo>
                <a:lnTo>
                  <a:pt x="4959103" y="0"/>
                </a:lnTo>
                <a:lnTo>
                  <a:pt x="4959103"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3811561" y="-257048"/>
            <a:ext cx="4988804" cy="4988804"/>
          </a:xfrm>
          <a:custGeom>
            <a:avLst/>
            <a:gdLst/>
            <a:ahLst/>
            <a:cxnLst/>
            <a:rect l="l" t="t" r="r" b="b"/>
            <a:pathLst>
              <a:path w="4988804" h="4988804">
                <a:moveTo>
                  <a:pt x="0" y="0"/>
                </a:moveTo>
                <a:lnTo>
                  <a:pt x="4988804" y="0"/>
                </a:lnTo>
                <a:lnTo>
                  <a:pt x="4988804" y="4988804"/>
                </a:lnTo>
                <a:lnTo>
                  <a:pt x="0" y="4988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2076288" y="5578470"/>
            <a:ext cx="2316204" cy="2316204"/>
          </a:xfrm>
          <a:custGeom>
            <a:avLst/>
            <a:gdLst/>
            <a:ahLst/>
            <a:cxnLst/>
            <a:rect l="l" t="t" r="r" b="b"/>
            <a:pathLst>
              <a:path w="2316204" h="2316204">
                <a:moveTo>
                  <a:pt x="0" y="0"/>
                </a:moveTo>
                <a:lnTo>
                  <a:pt x="2316204" y="0"/>
                </a:lnTo>
                <a:lnTo>
                  <a:pt x="2316204" y="2316204"/>
                </a:lnTo>
                <a:lnTo>
                  <a:pt x="0" y="23162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871165">
            <a:off x="-207451" y="4735060"/>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871165">
            <a:off x="17790725" y="7270487"/>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871165">
            <a:off x="823479" y="-41530"/>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871165">
            <a:off x="17327569" y="6989128"/>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2700000">
            <a:off x="802609" y="54096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6750512" y="8086741"/>
            <a:ext cx="575268" cy="575268"/>
          </a:xfrm>
          <a:custGeom>
            <a:avLst/>
            <a:gdLst/>
            <a:ahLst/>
            <a:cxnLst/>
            <a:rect l="l" t="t" r="r" b="b"/>
            <a:pathLst>
              <a:path w="575268" h="575268">
                <a:moveTo>
                  <a:pt x="0" y="0"/>
                </a:moveTo>
                <a:lnTo>
                  <a:pt x="575268" y="0"/>
                </a:lnTo>
                <a:lnTo>
                  <a:pt x="575268" y="575268"/>
                </a:lnTo>
                <a:lnTo>
                  <a:pt x="0" y="5752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7391400" y="313397"/>
            <a:ext cx="11419582" cy="1025922"/>
          </a:xfrm>
          <a:prstGeom prst="rect">
            <a:avLst/>
          </a:prstGeom>
        </p:spPr>
        <p:txBody>
          <a:bodyPr lIns="0" tIns="0" rIns="0" bIns="0" rtlCol="0" anchor="t">
            <a:spAutoFit/>
          </a:bodyPr>
          <a:lstStyle/>
          <a:p>
            <a:pPr algn="ctr" rtl="1">
              <a:lnSpc>
                <a:spcPts val="7979"/>
              </a:lnSpc>
            </a:pPr>
            <a:r>
              <a:rPr lang="ar-EG" sz="6000" dirty="0">
                <a:solidFill>
                  <a:srgbClr val="4F826F"/>
                </a:solidFill>
                <a:latin typeface="Canva Sans Bold"/>
                <a:cs typeface="B Nazanin" panose="00000400000000000000" pitchFamily="2" charset="-78"/>
                <a:sym typeface="Canva Sans Bold"/>
                <a:rtl/>
              </a:rPr>
              <a:t>انواع عوامل هوشمند و کاربردهای آنها</a:t>
            </a:r>
          </a:p>
        </p:txBody>
      </p:sp>
      <p:sp>
        <p:nvSpPr>
          <p:cNvPr id="12" name="TextBox 12"/>
          <p:cNvSpPr txBox="1"/>
          <p:nvPr/>
        </p:nvSpPr>
        <p:spPr>
          <a:xfrm>
            <a:off x="2142481" y="1835927"/>
            <a:ext cx="14827628" cy="7559762"/>
          </a:xfrm>
          <a:prstGeom prst="rect">
            <a:avLst/>
          </a:prstGeom>
        </p:spPr>
        <p:txBody>
          <a:bodyPr wrap="square" lIns="0" tIns="0" rIns="0" bIns="0" rtlCol="0" anchor="t">
            <a:spAutoFit/>
          </a:bodyPr>
          <a:lstStyle/>
          <a:p>
            <a:pPr marL="647700" lvl="1" indent="-323850" algn="just" rtl="1">
              <a:lnSpc>
                <a:spcPct val="150000"/>
              </a:lnSpc>
              <a:buFont typeface="Arial"/>
              <a:buChar char="•"/>
            </a:pPr>
            <a:r>
              <a:rPr lang="ar-EG" sz="3000" dirty="0">
                <a:solidFill>
                  <a:schemeClr val="accent3">
                    <a:lumMod val="75000"/>
                  </a:schemeClr>
                </a:solidFill>
                <a:latin typeface="Canva Sans Bold"/>
                <a:ea typeface="Canva Sans Bold"/>
                <a:cs typeface="B Nazanin" panose="00000400000000000000" pitchFamily="2" charset="-78"/>
                <a:sym typeface="Canva Sans Bold"/>
                <a:rtl/>
              </a:rPr>
              <a:t>عوامل هوشمند   </a:t>
            </a:r>
            <a:r>
              <a:rPr lang="ar-EG" sz="3000" dirty="0">
                <a:solidFill>
                  <a:srgbClr val="000000"/>
                </a:solidFill>
                <a:latin typeface="Canva Sans Bold"/>
                <a:ea typeface="Canva Sans Bold"/>
                <a:cs typeface="B Nazanin" panose="00000400000000000000" pitchFamily="2" charset="-78"/>
                <a:sym typeface="Canva Sans Bold"/>
                <a:rtl/>
              </a:rPr>
              <a:t>(</a:t>
            </a:r>
            <a:r>
              <a:rPr lang="en-US" sz="3000" dirty="0">
                <a:solidFill>
                  <a:srgbClr val="000000"/>
                </a:solidFill>
                <a:latin typeface="Canva Sans Bold"/>
                <a:ea typeface="Canva Sans Bold"/>
                <a:cs typeface="B Nazanin" panose="00000400000000000000" pitchFamily="2" charset="-78"/>
                <a:sym typeface="Canva Sans Bold"/>
              </a:rPr>
              <a:t>Intelligent Agents</a:t>
            </a:r>
            <a:r>
              <a:rPr lang="ar-EG" sz="3000" dirty="0">
                <a:solidFill>
                  <a:srgbClr val="000000"/>
                </a:solidFill>
                <a:latin typeface="Canva Sans Bold"/>
                <a:ea typeface="Canva Sans Bold"/>
                <a:cs typeface="B Nazanin" panose="00000400000000000000" pitchFamily="2" charset="-78"/>
                <a:sym typeface="Canva Sans Bold"/>
                <a:rtl/>
              </a:rPr>
              <a:t>)  به برنامه‌های کامپیوتری یا سیستم‌های مکانیکی گفته می‌شوند که قادر به ادراک محیط اطراف خود و اقدام متناسب با اهداف خود هستند.  این عوامل هوشمند انواع مختلفی دارند که هر یک ویژگی‌ها و کاربردهای خاص خود را دارند.</a:t>
            </a:r>
          </a:p>
          <a:p>
            <a:pPr marL="647700" lvl="1" indent="-323850" algn="just" rtl="1">
              <a:lnSpc>
                <a:spcPct val="150000"/>
              </a:lnSpc>
              <a:buFont typeface="Arial"/>
              <a:buChar char="•"/>
            </a:pPr>
            <a:r>
              <a:rPr lang="ar-EG" sz="3000" dirty="0">
                <a:solidFill>
                  <a:schemeClr val="accent3">
                    <a:lumMod val="75000"/>
                  </a:schemeClr>
                </a:solidFill>
                <a:latin typeface="Canva Sans Bold"/>
                <a:ea typeface="Canva Sans Bold"/>
                <a:cs typeface="B Nazanin" panose="00000400000000000000" pitchFamily="2" charset="-78"/>
                <a:sym typeface="Canva Sans Bold"/>
                <a:rtl/>
              </a:rPr>
              <a:t>عوامل واکنشی  </a:t>
            </a:r>
            <a:r>
              <a:rPr lang="ar-EG" sz="3000" dirty="0">
                <a:solidFill>
                  <a:srgbClr val="000000"/>
                </a:solidFill>
                <a:latin typeface="Canva Sans Bold"/>
                <a:ea typeface="Canva Sans Bold"/>
                <a:cs typeface="B Nazanin" panose="00000400000000000000" pitchFamily="2" charset="-78"/>
                <a:sym typeface="Canva Sans Bold"/>
                <a:rtl/>
              </a:rPr>
              <a:t>(</a:t>
            </a:r>
            <a:r>
              <a:rPr lang="en-US" sz="3000" dirty="0">
                <a:solidFill>
                  <a:srgbClr val="000000"/>
                </a:solidFill>
                <a:latin typeface="Canva Sans Bold"/>
                <a:ea typeface="Canva Sans Bold"/>
                <a:cs typeface="B Nazanin" panose="00000400000000000000" pitchFamily="2" charset="-78"/>
                <a:sym typeface="Canva Sans Bold"/>
              </a:rPr>
              <a:t>Reactive Agents</a:t>
            </a:r>
            <a:r>
              <a:rPr lang="ar-EG" sz="3000" dirty="0">
                <a:solidFill>
                  <a:srgbClr val="000000"/>
                </a:solidFill>
                <a:latin typeface="Canva Sans Bold"/>
                <a:ea typeface="Canva Sans Bold"/>
                <a:cs typeface="B Nazanin" panose="00000400000000000000" pitchFamily="2" charset="-78"/>
                <a:sym typeface="Canva Sans Bold"/>
                <a:rtl/>
              </a:rPr>
              <a:t>)   به سرعت به محرک‌های محیطی پاسخ می‌دهند و بدون داشتن مدل جامعی از محیط، اقدامات خود را انجام می‌دهند.  این عوامل معمولاً در بازی‌های رایانه‌ای به عنوان دشمنان هوشمند استفاده می‌شوند که با واکنش سریع به حرکات بازیکن، تجربه بازی را چالش‌برانگیزتر می‌کنند.</a:t>
            </a:r>
          </a:p>
          <a:p>
            <a:pPr marL="647700" lvl="1" indent="-323850" algn="just" rtl="1">
              <a:lnSpc>
                <a:spcPct val="150000"/>
              </a:lnSpc>
              <a:buFont typeface="Arial"/>
              <a:buChar char="•"/>
            </a:pPr>
            <a:r>
              <a:rPr lang="ar-EG" sz="3000" dirty="0">
                <a:solidFill>
                  <a:schemeClr val="accent3">
                    <a:lumMod val="75000"/>
                  </a:schemeClr>
                </a:solidFill>
                <a:latin typeface="Canva Sans Bold"/>
                <a:ea typeface="Canva Sans Bold"/>
                <a:cs typeface="B Nazanin" panose="00000400000000000000" pitchFamily="2" charset="-78"/>
                <a:sym typeface="Canva Sans Bold"/>
                <a:rtl/>
              </a:rPr>
              <a:t>عوامل مبتنی بر مدل </a:t>
            </a:r>
            <a:r>
              <a:rPr lang="ar-EG" sz="3000" dirty="0">
                <a:solidFill>
                  <a:srgbClr val="000000"/>
                </a:solidFill>
                <a:latin typeface="Canva Sans Bold"/>
                <a:ea typeface="Canva Sans Bold"/>
                <a:cs typeface="B Nazanin" panose="00000400000000000000" pitchFamily="2" charset="-78"/>
                <a:sym typeface="Canva Sans Bold"/>
                <a:rtl/>
              </a:rPr>
              <a:t>(</a:t>
            </a:r>
            <a:r>
              <a:rPr lang="en-US" sz="3000" dirty="0">
                <a:solidFill>
                  <a:srgbClr val="000000"/>
                </a:solidFill>
                <a:latin typeface="Canva Sans Bold"/>
                <a:ea typeface="Canva Sans Bold"/>
                <a:cs typeface="B Nazanin" panose="00000400000000000000" pitchFamily="2" charset="-78"/>
                <a:sym typeface="Canva Sans Bold"/>
              </a:rPr>
              <a:t>Model-Based Agents</a:t>
            </a:r>
            <a:r>
              <a:rPr lang="ar-EG" sz="3000" dirty="0">
                <a:solidFill>
                  <a:srgbClr val="000000"/>
                </a:solidFill>
                <a:latin typeface="Canva Sans Bold"/>
                <a:ea typeface="Canva Sans Bold"/>
                <a:cs typeface="B Nazanin" panose="00000400000000000000" pitchFamily="2" charset="-78"/>
                <a:sym typeface="Canva Sans Bold"/>
                <a:rtl/>
              </a:rPr>
              <a:t>)   از یک مدل ذهنی از محیط برای تصمیم‌گیری استفاده می‌کنند، این عوامل در زمینه‌هایی مانند پیش‌بینی‌های آب و هوایی، برنامه‌ریزی ترافیک و تحلیل داده‌ها کاربرد دارند و با استفاده از مدل‌سازی محیط، به تصمیم‌گیری‌های دقیق‌تر و هوشمندانه‌تری دست می‌یابند.</a:t>
            </a:r>
          </a:p>
          <a:p>
            <a:pPr algn="just" rtl="1">
              <a:lnSpc>
                <a:spcPct val="150000"/>
              </a:lnSpc>
            </a:pPr>
            <a:endParaRPr lang="ar-EG" sz="3000" dirty="0">
              <a:solidFill>
                <a:srgbClr val="000000"/>
              </a:solidFill>
              <a:latin typeface="Canva Sans Bold"/>
              <a:ea typeface="Canva Sans Bold"/>
              <a:cs typeface="B Nazanin" panose="00000400000000000000" pitchFamily="2" charset="-78"/>
              <a:sym typeface="Canva Sans Bold"/>
              <a:rtl/>
            </a:endParaRPr>
          </a:p>
          <a:p>
            <a:pPr algn="just">
              <a:lnSpc>
                <a:spcPct val="150000"/>
              </a:lnSpc>
            </a:pPr>
            <a:endParaRPr lang="ar-EG" sz="3000" dirty="0">
              <a:solidFill>
                <a:srgbClr val="000000"/>
              </a:solidFill>
              <a:latin typeface="Canva Sans Bold"/>
              <a:ea typeface="Canva Sans Bold"/>
              <a:cs typeface="B Nazanin" panose="00000400000000000000" pitchFamily="2" charset="-78"/>
              <a:sym typeface="Canva Sans Bold"/>
              <a:rt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TotalTime>
  <Words>3406</Words>
  <Application>Microsoft Office PowerPoint</Application>
  <PresentationFormat>Custom</PresentationFormat>
  <Paragraphs>160</Paragraphs>
  <Slides>47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Montserrat Bold</vt:lpstr>
      <vt:lpstr>Arial</vt:lpstr>
      <vt:lpstr>Montserrat Semi-Bold Italics</vt:lpstr>
      <vt:lpstr>Calibri</vt:lpstr>
      <vt:lpstr>B Nazanin</vt:lpstr>
      <vt:lpstr>-apple-system</vt:lpstr>
      <vt:lpstr>Canva Sans Bold</vt:lpstr>
      <vt:lpstr>Garet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QCST</dc:creator>
  <cp:lastModifiedBy>Ahmad Shirinkalam</cp:lastModifiedBy>
  <cp:revision>41</cp:revision>
  <dcterms:created xsi:type="dcterms:W3CDTF">2006-08-16T00:00:00Z</dcterms:created>
  <dcterms:modified xsi:type="dcterms:W3CDTF">2024-09-29T11:12:39Z</dcterms:modified>
  <dc:identifier>DAGNGnKe_r4</dc:identifier>
</cp:coreProperties>
</file>